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5" r:id="rId1"/>
  </p:sldMasterIdLst>
  <p:notesMasterIdLst>
    <p:notesMasterId r:id="rId19"/>
  </p:notesMasterIdLst>
  <p:sldIdLst>
    <p:sldId id="256" r:id="rId2"/>
    <p:sldId id="257" r:id="rId3"/>
    <p:sldId id="258" r:id="rId4"/>
    <p:sldId id="259" r:id="rId5"/>
    <p:sldId id="260" r:id="rId6"/>
    <p:sldId id="265" r:id="rId7"/>
    <p:sldId id="262" r:id="rId8"/>
    <p:sldId id="261" r:id="rId9"/>
    <p:sldId id="266" r:id="rId10"/>
    <p:sldId id="267" r:id="rId11"/>
    <p:sldId id="271" r:id="rId12"/>
    <p:sldId id="268" r:id="rId13"/>
    <p:sldId id="272" r:id="rId14"/>
    <p:sldId id="270" r:id="rId15"/>
    <p:sldId id="273" r:id="rId16"/>
    <p:sldId id="263" r:id="rId17"/>
    <p:sldId id="26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71"/>
    <p:restoredTop sz="95679"/>
  </p:normalViewPr>
  <p:slideViewPr>
    <p:cSldViewPr snapToGrid="0">
      <p:cViewPr varScale="1">
        <p:scale>
          <a:sx n="121" d="100"/>
          <a:sy n="121" d="100"/>
        </p:scale>
        <p:origin x="656"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6ED89-1F3F-46DC-8FF0-BF96DA2B59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1B74782-3AC6-4233-B1F6-088507DCC118}">
      <dgm:prSet/>
      <dgm:spPr/>
      <dgm:t>
        <a:bodyPr/>
        <a:lstStyle/>
        <a:p>
          <a:r>
            <a:rPr lang="en-IN" b="1" dirty="0"/>
            <a:t>Investor:</a:t>
          </a:r>
          <a:r>
            <a:rPr lang="en-IN" dirty="0"/>
            <a:t> View and sell equities/commodities, add balance to their account.</a:t>
          </a:r>
          <a:endParaRPr lang="en-US" dirty="0"/>
        </a:p>
      </dgm:t>
    </dgm:pt>
    <dgm:pt modelId="{A18D42F1-BDEA-4F39-BCFF-635BF1832AE5}" type="parTrans" cxnId="{38F6DBA3-A8A7-4BAA-9139-38A6663F7F56}">
      <dgm:prSet/>
      <dgm:spPr/>
      <dgm:t>
        <a:bodyPr/>
        <a:lstStyle/>
        <a:p>
          <a:endParaRPr lang="en-US"/>
        </a:p>
      </dgm:t>
    </dgm:pt>
    <dgm:pt modelId="{9A629E97-794E-40F3-ACCE-12883BB51ED4}" type="sibTrans" cxnId="{38F6DBA3-A8A7-4BAA-9139-38A6663F7F56}">
      <dgm:prSet/>
      <dgm:spPr/>
      <dgm:t>
        <a:bodyPr/>
        <a:lstStyle/>
        <a:p>
          <a:endParaRPr lang="en-US"/>
        </a:p>
      </dgm:t>
    </dgm:pt>
    <dgm:pt modelId="{F951EA43-7A7F-4F33-BF4F-DF27EA6CBF0D}">
      <dgm:prSet/>
      <dgm:spPr/>
      <dgm:t>
        <a:bodyPr/>
        <a:lstStyle/>
        <a:p>
          <a:r>
            <a:rPr lang="en-IN" b="1" dirty="0"/>
            <a:t>Stock Broker/ Commodity Broker:</a:t>
          </a:r>
          <a:r>
            <a:rPr lang="en-IN" dirty="0"/>
            <a:t> They approve or reject the request of buying or selling of equity/commodity.</a:t>
          </a:r>
          <a:endParaRPr lang="en-US" dirty="0"/>
        </a:p>
      </dgm:t>
    </dgm:pt>
    <dgm:pt modelId="{75FF274F-844F-4064-8082-FD8B00C7F835}" type="parTrans" cxnId="{197818C1-5E81-4FD3-9380-FE54E1071D63}">
      <dgm:prSet/>
      <dgm:spPr/>
      <dgm:t>
        <a:bodyPr/>
        <a:lstStyle/>
        <a:p>
          <a:endParaRPr lang="en-US"/>
        </a:p>
      </dgm:t>
    </dgm:pt>
    <dgm:pt modelId="{99907F2B-901B-4BC0-BBD3-4DFC6941903D}" type="sibTrans" cxnId="{197818C1-5E81-4FD3-9380-FE54E1071D63}">
      <dgm:prSet/>
      <dgm:spPr/>
      <dgm:t>
        <a:bodyPr/>
        <a:lstStyle/>
        <a:p>
          <a:endParaRPr lang="en-US"/>
        </a:p>
      </dgm:t>
    </dgm:pt>
    <dgm:pt modelId="{120E5994-3C7F-4922-903A-535B8FE95AA0}">
      <dgm:prSet/>
      <dgm:spPr/>
      <dgm:t>
        <a:bodyPr/>
        <a:lstStyle/>
        <a:p>
          <a:r>
            <a:rPr lang="en-IN" b="1" dirty="0"/>
            <a:t>Market</a:t>
          </a:r>
          <a:r>
            <a:rPr lang="en-IN" dirty="0"/>
            <a:t> </a:t>
          </a:r>
          <a:r>
            <a:rPr lang="en-IN" b="1" dirty="0"/>
            <a:t>Analyst: </a:t>
          </a:r>
          <a:r>
            <a:rPr lang="en-IN" dirty="0"/>
            <a:t>Views market trends in graphs.</a:t>
          </a:r>
          <a:endParaRPr lang="en-US" dirty="0"/>
        </a:p>
      </dgm:t>
    </dgm:pt>
    <dgm:pt modelId="{AF817DE2-B22B-49D5-BF46-DAF3E495FDAD}" type="parTrans" cxnId="{16D13120-CC37-4DDC-910D-93D3406698B1}">
      <dgm:prSet/>
      <dgm:spPr/>
      <dgm:t>
        <a:bodyPr/>
        <a:lstStyle/>
        <a:p>
          <a:endParaRPr lang="en-US"/>
        </a:p>
      </dgm:t>
    </dgm:pt>
    <dgm:pt modelId="{C1A8BB0B-C779-42B2-B284-4D9F122882C7}" type="sibTrans" cxnId="{16D13120-CC37-4DDC-910D-93D3406698B1}">
      <dgm:prSet/>
      <dgm:spPr/>
      <dgm:t>
        <a:bodyPr/>
        <a:lstStyle/>
        <a:p>
          <a:endParaRPr lang="en-US"/>
        </a:p>
      </dgm:t>
    </dgm:pt>
    <dgm:pt modelId="{F2463AA3-2A99-4668-B1EE-11AAF790B3C0}">
      <dgm:prSet/>
      <dgm:spPr/>
      <dgm:t>
        <a:bodyPr/>
        <a:lstStyle/>
        <a:p>
          <a:r>
            <a:rPr lang="en-IN" b="1"/>
            <a:t>Broker admin:</a:t>
          </a:r>
          <a:r>
            <a:rPr lang="en-IN"/>
            <a:t> Can assign a broker to the market.</a:t>
          </a:r>
          <a:endParaRPr lang="en-US"/>
        </a:p>
      </dgm:t>
    </dgm:pt>
    <dgm:pt modelId="{F07D6B26-F2BC-47D2-BC0B-85A8C64011F1}" type="parTrans" cxnId="{4554B333-6D74-43CE-ABA4-D36E08B09295}">
      <dgm:prSet/>
      <dgm:spPr/>
      <dgm:t>
        <a:bodyPr/>
        <a:lstStyle/>
        <a:p>
          <a:endParaRPr lang="en-US"/>
        </a:p>
      </dgm:t>
    </dgm:pt>
    <dgm:pt modelId="{0CCB53ED-B2A2-4F41-A5A0-CA78CD082FAA}" type="sibTrans" cxnId="{4554B333-6D74-43CE-ABA4-D36E08B09295}">
      <dgm:prSet/>
      <dgm:spPr/>
      <dgm:t>
        <a:bodyPr/>
        <a:lstStyle/>
        <a:p>
          <a:endParaRPr lang="en-US"/>
        </a:p>
      </dgm:t>
    </dgm:pt>
    <dgm:pt modelId="{05CBA3EA-99A3-4E81-AF5F-6512C5C8FE06}">
      <dgm:prSet/>
      <dgm:spPr/>
      <dgm:t>
        <a:bodyPr/>
        <a:lstStyle/>
        <a:p>
          <a:r>
            <a:rPr lang="en-IN" b="1"/>
            <a:t>Commodity market Moderator</a:t>
          </a:r>
          <a:r>
            <a:rPr lang="en-IN"/>
            <a:t>:  Can add new commodities, modify rate of commodity.</a:t>
          </a:r>
          <a:endParaRPr lang="en-US"/>
        </a:p>
      </dgm:t>
    </dgm:pt>
    <dgm:pt modelId="{379E366E-44C4-4D95-AE8B-BA85C92B758F}" type="parTrans" cxnId="{1175E53F-0EC0-4CA2-8230-AA97C6577FCC}">
      <dgm:prSet/>
      <dgm:spPr/>
      <dgm:t>
        <a:bodyPr/>
        <a:lstStyle/>
        <a:p>
          <a:endParaRPr lang="en-US"/>
        </a:p>
      </dgm:t>
    </dgm:pt>
    <dgm:pt modelId="{812BA084-FB4D-4294-9F21-3CE207FB526D}" type="sibTrans" cxnId="{1175E53F-0EC0-4CA2-8230-AA97C6577FCC}">
      <dgm:prSet/>
      <dgm:spPr/>
      <dgm:t>
        <a:bodyPr/>
        <a:lstStyle/>
        <a:p>
          <a:endParaRPr lang="en-US"/>
        </a:p>
      </dgm:t>
    </dgm:pt>
    <dgm:pt modelId="{7BBA0B40-B93D-4DE0-80BF-195904E13EE0}">
      <dgm:prSet/>
      <dgm:spPr/>
      <dgm:t>
        <a:bodyPr/>
        <a:lstStyle/>
        <a:p>
          <a:r>
            <a:rPr lang="en-IN" b="1"/>
            <a:t>Company Manager:</a:t>
          </a:r>
          <a:r>
            <a:rPr lang="en-IN"/>
            <a:t> Add new stocks of company.</a:t>
          </a:r>
          <a:endParaRPr lang="en-US"/>
        </a:p>
      </dgm:t>
    </dgm:pt>
    <dgm:pt modelId="{0BA9CBA9-AF0B-4A02-A17E-3E3065F040C4}" type="parTrans" cxnId="{36F87F42-A2BA-4D37-A78D-8E719209DB97}">
      <dgm:prSet/>
      <dgm:spPr/>
      <dgm:t>
        <a:bodyPr/>
        <a:lstStyle/>
        <a:p>
          <a:endParaRPr lang="en-US"/>
        </a:p>
      </dgm:t>
    </dgm:pt>
    <dgm:pt modelId="{D61D2EBC-FB4E-4090-8660-3E3051A4270B}" type="sibTrans" cxnId="{36F87F42-A2BA-4D37-A78D-8E719209DB97}">
      <dgm:prSet/>
      <dgm:spPr/>
      <dgm:t>
        <a:bodyPr/>
        <a:lstStyle/>
        <a:p>
          <a:endParaRPr lang="en-US"/>
        </a:p>
      </dgm:t>
    </dgm:pt>
    <dgm:pt modelId="{A2B6FA40-4D10-4950-9901-F2E6BFB5DF5E}">
      <dgm:prSet/>
      <dgm:spPr/>
      <dgm:t>
        <a:bodyPr/>
        <a:lstStyle/>
        <a:p>
          <a:r>
            <a:rPr lang="en-IN" b="1" dirty="0"/>
            <a:t>Security Board:</a:t>
          </a:r>
          <a:r>
            <a:rPr lang="en-IN" dirty="0"/>
            <a:t> Approve or reject the listing of the company, can see all the investment managers.</a:t>
          </a:r>
          <a:endParaRPr lang="en-US" dirty="0"/>
        </a:p>
      </dgm:t>
    </dgm:pt>
    <dgm:pt modelId="{6535CDF9-74AA-4962-9F23-38EFE5460E42}" type="parTrans" cxnId="{70C82D5A-443E-47F9-94BE-FB7F6B8DC202}">
      <dgm:prSet/>
      <dgm:spPr/>
      <dgm:t>
        <a:bodyPr/>
        <a:lstStyle/>
        <a:p>
          <a:endParaRPr lang="en-US"/>
        </a:p>
      </dgm:t>
    </dgm:pt>
    <dgm:pt modelId="{14650368-F073-4711-A555-EC8C32917CEE}" type="sibTrans" cxnId="{70C82D5A-443E-47F9-94BE-FB7F6B8DC202}">
      <dgm:prSet/>
      <dgm:spPr/>
      <dgm:t>
        <a:bodyPr/>
        <a:lstStyle/>
        <a:p>
          <a:endParaRPr lang="en-US"/>
        </a:p>
      </dgm:t>
    </dgm:pt>
    <dgm:pt modelId="{174E9C24-1C7A-43CF-A2D2-466D42FCE608}">
      <dgm:prSet/>
      <dgm:spPr/>
      <dgm:t>
        <a:bodyPr/>
        <a:lstStyle/>
        <a:p>
          <a:r>
            <a:rPr lang="en-IN" b="1"/>
            <a:t>Investment manager:</a:t>
          </a:r>
          <a:r>
            <a:rPr lang="en-IN"/>
            <a:t> Can buy his own company stocks which can be approved or declined by respective equity broker. </a:t>
          </a:r>
          <a:endParaRPr lang="en-US"/>
        </a:p>
      </dgm:t>
    </dgm:pt>
    <dgm:pt modelId="{59E08A43-8554-4B3D-8E17-8761D7DB7F12}" type="parTrans" cxnId="{89C96087-83CB-4D7B-BA15-75F60002F722}">
      <dgm:prSet/>
      <dgm:spPr/>
      <dgm:t>
        <a:bodyPr/>
        <a:lstStyle/>
        <a:p>
          <a:endParaRPr lang="en-US"/>
        </a:p>
      </dgm:t>
    </dgm:pt>
    <dgm:pt modelId="{1C4CBB65-09CB-451F-AF99-4DB4503027F5}" type="sibTrans" cxnId="{89C96087-83CB-4D7B-BA15-75F60002F722}">
      <dgm:prSet/>
      <dgm:spPr/>
      <dgm:t>
        <a:bodyPr/>
        <a:lstStyle/>
        <a:p>
          <a:endParaRPr lang="en-US"/>
        </a:p>
      </dgm:t>
    </dgm:pt>
    <dgm:pt modelId="{5564D82A-F82F-9E42-93AA-8345F8A1E1F9}">
      <dgm:prSet/>
      <dgm:spPr/>
      <dgm:t>
        <a:bodyPr/>
        <a:lstStyle/>
        <a:p>
          <a:r>
            <a:rPr lang="en-IN" b="1" dirty="0"/>
            <a:t>Compliance Board</a:t>
          </a:r>
          <a:r>
            <a:rPr lang="en-IN" dirty="0"/>
            <a:t>:  Will Approve licence of the </a:t>
          </a:r>
          <a:r>
            <a:rPr lang="en-IN" dirty="0" err="1"/>
            <a:t>comapany</a:t>
          </a:r>
          <a:endParaRPr lang="en-US" dirty="0"/>
        </a:p>
      </dgm:t>
    </dgm:pt>
    <dgm:pt modelId="{DDF158BE-1D8E-C94E-95CD-91579CBB0217}" type="parTrans" cxnId="{56B61D48-A54D-6A41-BBFF-89E35589C1A1}">
      <dgm:prSet/>
      <dgm:spPr/>
      <dgm:t>
        <a:bodyPr/>
        <a:lstStyle/>
        <a:p>
          <a:endParaRPr lang="en-GB"/>
        </a:p>
      </dgm:t>
    </dgm:pt>
    <dgm:pt modelId="{1901F0ED-E9A3-7B40-A466-E29DF42BF19C}" type="sibTrans" cxnId="{56B61D48-A54D-6A41-BBFF-89E35589C1A1}">
      <dgm:prSet/>
      <dgm:spPr/>
      <dgm:t>
        <a:bodyPr/>
        <a:lstStyle/>
        <a:p>
          <a:endParaRPr lang="en-GB"/>
        </a:p>
      </dgm:t>
    </dgm:pt>
    <dgm:pt modelId="{E329E1F9-B52A-6A4C-8047-937B80C68B95}" type="pres">
      <dgm:prSet presAssocID="{EAC6ED89-1F3F-46DC-8FF0-BF96DA2B5990}" presName="linear" presStyleCnt="0">
        <dgm:presLayoutVars>
          <dgm:animLvl val="lvl"/>
          <dgm:resizeHandles val="exact"/>
        </dgm:presLayoutVars>
      </dgm:prSet>
      <dgm:spPr/>
    </dgm:pt>
    <dgm:pt modelId="{66C30931-4402-214F-BAED-0AC2E9791B65}" type="pres">
      <dgm:prSet presAssocID="{B1B74782-3AC6-4233-B1F6-088507DCC118}" presName="parentText" presStyleLbl="node1" presStyleIdx="0" presStyleCnt="9">
        <dgm:presLayoutVars>
          <dgm:chMax val="0"/>
          <dgm:bulletEnabled val="1"/>
        </dgm:presLayoutVars>
      </dgm:prSet>
      <dgm:spPr/>
    </dgm:pt>
    <dgm:pt modelId="{D4BD7987-977C-254D-ADF3-0E4F7FC1556A}" type="pres">
      <dgm:prSet presAssocID="{9A629E97-794E-40F3-ACCE-12883BB51ED4}" presName="spacer" presStyleCnt="0"/>
      <dgm:spPr/>
    </dgm:pt>
    <dgm:pt modelId="{8B2FBED9-CE93-FA4E-B0B3-C6AABB3F04E2}" type="pres">
      <dgm:prSet presAssocID="{F951EA43-7A7F-4F33-BF4F-DF27EA6CBF0D}" presName="parentText" presStyleLbl="node1" presStyleIdx="1" presStyleCnt="9">
        <dgm:presLayoutVars>
          <dgm:chMax val="0"/>
          <dgm:bulletEnabled val="1"/>
        </dgm:presLayoutVars>
      </dgm:prSet>
      <dgm:spPr/>
    </dgm:pt>
    <dgm:pt modelId="{AFD88EE8-3680-8743-9C8A-A1E401BDDA50}" type="pres">
      <dgm:prSet presAssocID="{99907F2B-901B-4BC0-BBD3-4DFC6941903D}" presName="spacer" presStyleCnt="0"/>
      <dgm:spPr/>
    </dgm:pt>
    <dgm:pt modelId="{40291C4C-1CE4-E04C-B0B7-54B11E8667B4}" type="pres">
      <dgm:prSet presAssocID="{120E5994-3C7F-4922-903A-535B8FE95AA0}" presName="parentText" presStyleLbl="node1" presStyleIdx="2" presStyleCnt="9">
        <dgm:presLayoutVars>
          <dgm:chMax val="0"/>
          <dgm:bulletEnabled val="1"/>
        </dgm:presLayoutVars>
      </dgm:prSet>
      <dgm:spPr/>
    </dgm:pt>
    <dgm:pt modelId="{D5A063E0-C3FD-7B42-8A5F-A9087D92AFD4}" type="pres">
      <dgm:prSet presAssocID="{C1A8BB0B-C779-42B2-B284-4D9F122882C7}" presName="spacer" presStyleCnt="0"/>
      <dgm:spPr/>
    </dgm:pt>
    <dgm:pt modelId="{7020C033-40F5-9948-9629-FAB70CC5A6FC}" type="pres">
      <dgm:prSet presAssocID="{F2463AA3-2A99-4668-B1EE-11AAF790B3C0}" presName="parentText" presStyleLbl="node1" presStyleIdx="3" presStyleCnt="9">
        <dgm:presLayoutVars>
          <dgm:chMax val="0"/>
          <dgm:bulletEnabled val="1"/>
        </dgm:presLayoutVars>
      </dgm:prSet>
      <dgm:spPr/>
    </dgm:pt>
    <dgm:pt modelId="{B59F79DF-4150-4047-87BC-CA02800F37B1}" type="pres">
      <dgm:prSet presAssocID="{0CCB53ED-B2A2-4F41-A5A0-CA78CD082FAA}" presName="spacer" presStyleCnt="0"/>
      <dgm:spPr/>
    </dgm:pt>
    <dgm:pt modelId="{C32EB693-4CDA-3C4A-96B8-55BEA6277276}" type="pres">
      <dgm:prSet presAssocID="{05CBA3EA-99A3-4E81-AF5F-6512C5C8FE06}" presName="parentText" presStyleLbl="node1" presStyleIdx="4" presStyleCnt="9" custLinFactNeighborY="-22810">
        <dgm:presLayoutVars>
          <dgm:chMax val="0"/>
          <dgm:bulletEnabled val="1"/>
        </dgm:presLayoutVars>
      </dgm:prSet>
      <dgm:spPr/>
    </dgm:pt>
    <dgm:pt modelId="{81A4F5EC-3C4A-0E43-B2B4-2A0A2CB9AAE3}" type="pres">
      <dgm:prSet presAssocID="{812BA084-FB4D-4294-9F21-3CE207FB526D}" presName="spacer" presStyleCnt="0"/>
      <dgm:spPr/>
    </dgm:pt>
    <dgm:pt modelId="{C3EBB379-E15F-E148-9B37-CC57468B43A0}" type="pres">
      <dgm:prSet presAssocID="{7BBA0B40-B93D-4DE0-80BF-195904E13EE0}" presName="parentText" presStyleLbl="node1" presStyleIdx="5" presStyleCnt="9">
        <dgm:presLayoutVars>
          <dgm:chMax val="0"/>
          <dgm:bulletEnabled val="1"/>
        </dgm:presLayoutVars>
      </dgm:prSet>
      <dgm:spPr/>
    </dgm:pt>
    <dgm:pt modelId="{46CBB388-3058-044B-A15D-A30560AC7D3B}" type="pres">
      <dgm:prSet presAssocID="{D61D2EBC-FB4E-4090-8660-3E3051A4270B}" presName="spacer" presStyleCnt="0"/>
      <dgm:spPr/>
    </dgm:pt>
    <dgm:pt modelId="{1FC8DA6E-F19E-F442-B32E-6512DF2957A6}" type="pres">
      <dgm:prSet presAssocID="{A2B6FA40-4D10-4950-9901-F2E6BFB5DF5E}" presName="parentText" presStyleLbl="node1" presStyleIdx="6" presStyleCnt="9">
        <dgm:presLayoutVars>
          <dgm:chMax val="0"/>
          <dgm:bulletEnabled val="1"/>
        </dgm:presLayoutVars>
      </dgm:prSet>
      <dgm:spPr/>
    </dgm:pt>
    <dgm:pt modelId="{449CC551-FAD1-8247-8C77-9CF8F5141902}" type="pres">
      <dgm:prSet presAssocID="{14650368-F073-4711-A555-EC8C32917CEE}" presName="spacer" presStyleCnt="0"/>
      <dgm:spPr/>
    </dgm:pt>
    <dgm:pt modelId="{EE612B77-4907-FA45-90DB-A227B3C8C522}" type="pres">
      <dgm:prSet presAssocID="{174E9C24-1C7A-43CF-A2D2-466D42FCE608}" presName="parentText" presStyleLbl="node1" presStyleIdx="7" presStyleCnt="9">
        <dgm:presLayoutVars>
          <dgm:chMax val="0"/>
          <dgm:bulletEnabled val="1"/>
        </dgm:presLayoutVars>
      </dgm:prSet>
      <dgm:spPr/>
    </dgm:pt>
    <dgm:pt modelId="{B4438B9B-A785-1B42-8B89-DD9969B851B7}" type="pres">
      <dgm:prSet presAssocID="{1C4CBB65-09CB-451F-AF99-4DB4503027F5}" presName="spacer" presStyleCnt="0"/>
      <dgm:spPr/>
    </dgm:pt>
    <dgm:pt modelId="{38D7D6F6-D503-2A43-BF09-4FD915592DC5}" type="pres">
      <dgm:prSet presAssocID="{5564D82A-F82F-9E42-93AA-8345F8A1E1F9}" presName="parentText" presStyleLbl="node1" presStyleIdx="8" presStyleCnt="9">
        <dgm:presLayoutVars>
          <dgm:chMax val="0"/>
          <dgm:bulletEnabled val="1"/>
        </dgm:presLayoutVars>
      </dgm:prSet>
      <dgm:spPr/>
    </dgm:pt>
  </dgm:ptLst>
  <dgm:cxnLst>
    <dgm:cxn modelId="{F9797104-BB04-E441-9D7F-EE971F275D87}" type="presOf" srcId="{B1B74782-3AC6-4233-B1F6-088507DCC118}" destId="{66C30931-4402-214F-BAED-0AC2E9791B65}" srcOrd="0" destOrd="0" presId="urn:microsoft.com/office/officeart/2005/8/layout/vList2"/>
    <dgm:cxn modelId="{8CA5F704-F13F-0746-BE23-7B3E982F6B5E}" type="presOf" srcId="{EAC6ED89-1F3F-46DC-8FF0-BF96DA2B5990}" destId="{E329E1F9-B52A-6A4C-8047-937B80C68B95}" srcOrd="0" destOrd="0" presId="urn:microsoft.com/office/officeart/2005/8/layout/vList2"/>
    <dgm:cxn modelId="{47F21C0C-D1A2-3A44-95D9-86C6D53D4AF2}" type="presOf" srcId="{05CBA3EA-99A3-4E81-AF5F-6512C5C8FE06}" destId="{C32EB693-4CDA-3C4A-96B8-55BEA6277276}" srcOrd="0" destOrd="0" presId="urn:microsoft.com/office/officeart/2005/8/layout/vList2"/>
    <dgm:cxn modelId="{16D13120-CC37-4DDC-910D-93D3406698B1}" srcId="{EAC6ED89-1F3F-46DC-8FF0-BF96DA2B5990}" destId="{120E5994-3C7F-4922-903A-535B8FE95AA0}" srcOrd="2" destOrd="0" parTransId="{AF817DE2-B22B-49D5-BF46-DAF3E495FDAD}" sibTransId="{C1A8BB0B-C779-42B2-B284-4D9F122882C7}"/>
    <dgm:cxn modelId="{4554B333-6D74-43CE-ABA4-D36E08B09295}" srcId="{EAC6ED89-1F3F-46DC-8FF0-BF96DA2B5990}" destId="{F2463AA3-2A99-4668-B1EE-11AAF790B3C0}" srcOrd="3" destOrd="0" parTransId="{F07D6B26-F2BC-47D2-BC0B-85A8C64011F1}" sibTransId="{0CCB53ED-B2A2-4F41-A5A0-CA78CD082FAA}"/>
    <dgm:cxn modelId="{F156EC3E-61D9-DC49-9D20-E9E37034A449}" type="presOf" srcId="{174E9C24-1C7A-43CF-A2D2-466D42FCE608}" destId="{EE612B77-4907-FA45-90DB-A227B3C8C522}" srcOrd="0" destOrd="0" presId="urn:microsoft.com/office/officeart/2005/8/layout/vList2"/>
    <dgm:cxn modelId="{1175E53F-0EC0-4CA2-8230-AA97C6577FCC}" srcId="{EAC6ED89-1F3F-46DC-8FF0-BF96DA2B5990}" destId="{05CBA3EA-99A3-4E81-AF5F-6512C5C8FE06}" srcOrd="4" destOrd="0" parTransId="{379E366E-44C4-4D95-AE8B-BA85C92B758F}" sibTransId="{812BA084-FB4D-4294-9F21-3CE207FB526D}"/>
    <dgm:cxn modelId="{36F87F42-A2BA-4D37-A78D-8E719209DB97}" srcId="{EAC6ED89-1F3F-46DC-8FF0-BF96DA2B5990}" destId="{7BBA0B40-B93D-4DE0-80BF-195904E13EE0}" srcOrd="5" destOrd="0" parTransId="{0BA9CBA9-AF0B-4A02-A17E-3E3065F040C4}" sibTransId="{D61D2EBC-FB4E-4090-8660-3E3051A4270B}"/>
    <dgm:cxn modelId="{56B61D48-A54D-6A41-BBFF-89E35589C1A1}" srcId="{EAC6ED89-1F3F-46DC-8FF0-BF96DA2B5990}" destId="{5564D82A-F82F-9E42-93AA-8345F8A1E1F9}" srcOrd="8" destOrd="0" parTransId="{DDF158BE-1D8E-C94E-95CD-91579CBB0217}" sibTransId="{1901F0ED-E9A3-7B40-A466-E29DF42BF19C}"/>
    <dgm:cxn modelId="{FAF5A64C-10F1-AC4C-ABC1-87C1C3B70D64}" type="presOf" srcId="{F2463AA3-2A99-4668-B1EE-11AAF790B3C0}" destId="{7020C033-40F5-9948-9629-FAB70CC5A6FC}" srcOrd="0" destOrd="0" presId="urn:microsoft.com/office/officeart/2005/8/layout/vList2"/>
    <dgm:cxn modelId="{EC3F6B53-8044-0749-AAE1-3ECD50EB2331}" type="presOf" srcId="{120E5994-3C7F-4922-903A-535B8FE95AA0}" destId="{40291C4C-1CE4-E04C-B0B7-54B11E8667B4}" srcOrd="0" destOrd="0" presId="urn:microsoft.com/office/officeart/2005/8/layout/vList2"/>
    <dgm:cxn modelId="{70C82D5A-443E-47F9-94BE-FB7F6B8DC202}" srcId="{EAC6ED89-1F3F-46DC-8FF0-BF96DA2B5990}" destId="{A2B6FA40-4D10-4950-9901-F2E6BFB5DF5E}" srcOrd="6" destOrd="0" parTransId="{6535CDF9-74AA-4962-9F23-38EFE5460E42}" sibTransId="{14650368-F073-4711-A555-EC8C32917CEE}"/>
    <dgm:cxn modelId="{89C96087-83CB-4D7B-BA15-75F60002F722}" srcId="{EAC6ED89-1F3F-46DC-8FF0-BF96DA2B5990}" destId="{174E9C24-1C7A-43CF-A2D2-466D42FCE608}" srcOrd="7" destOrd="0" parTransId="{59E08A43-8554-4B3D-8E17-8761D7DB7F12}" sibTransId="{1C4CBB65-09CB-451F-AF99-4DB4503027F5}"/>
    <dgm:cxn modelId="{BE4E728C-1AF3-E24E-ACEC-84D63EA31533}" type="presOf" srcId="{5564D82A-F82F-9E42-93AA-8345F8A1E1F9}" destId="{38D7D6F6-D503-2A43-BF09-4FD915592DC5}" srcOrd="0" destOrd="0" presId="urn:microsoft.com/office/officeart/2005/8/layout/vList2"/>
    <dgm:cxn modelId="{2423AA9D-1AD1-9A4D-A253-5116F05C216A}" type="presOf" srcId="{7BBA0B40-B93D-4DE0-80BF-195904E13EE0}" destId="{C3EBB379-E15F-E148-9B37-CC57468B43A0}" srcOrd="0" destOrd="0" presId="urn:microsoft.com/office/officeart/2005/8/layout/vList2"/>
    <dgm:cxn modelId="{38F6DBA3-A8A7-4BAA-9139-38A6663F7F56}" srcId="{EAC6ED89-1F3F-46DC-8FF0-BF96DA2B5990}" destId="{B1B74782-3AC6-4233-B1F6-088507DCC118}" srcOrd="0" destOrd="0" parTransId="{A18D42F1-BDEA-4F39-BCFF-635BF1832AE5}" sibTransId="{9A629E97-794E-40F3-ACCE-12883BB51ED4}"/>
    <dgm:cxn modelId="{24422CAB-C400-5745-B249-AA13DC270939}" type="presOf" srcId="{F951EA43-7A7F-4F33-BF4F-DF27EA6CBF0D}" destId="{8B2FBED9-CE93-FA4E-B0B3-C6AABB3F04E2}" srcOrd="0" destOrd="0" presId="urn:microsoft.com/office/officeart/2005/8/layout/vList2"/>
    <dgm:cxn modelId="{197818C1-5E81-4FD3-9380-FE54E1071D63}" srcId="{EAC6ED89-1F3F-46DC-8FF0-BF96DA2B5990}" destId="{F951EA43-7A7F-4F33-BF4F-DF27EA6CBF0D}" srcOrd="1" destOrd="0" parTransId="{75FF274F-844F-4064-8082-FD8B00C7F835}" sibTransId="{99907F2B-901B-4BC0-BBD3-4DFC6941903D}"/>
    <dgm:cxn modelId="{0715DBFF-7FC0-6444-ACE6-1654CA49909E}" type="presOf" srcId="{A2B6FA40-4D10-4950-9901-F2E6BFB5DF5E}" destId="{1FC8DA6E-F19E-F442-B32E-6512DF2957A6}" srcOrd="0" destOrd="0" presId="urn:microsoft.com/office/officeart/2005/8/layout/vList2"/>
    <dgm:cxn modelId="{870A0F3C-99B7-3249-864D-0F3EF91EED0A}" type="presParOf" srcId="{E329E1F9-B52A-6A4C-8047-937B80C68B95}" destId="{66C30931-4402-214F-BAED-0AC2E9791B65}" srcOrd="0" destOrd="0" presId="urn:microsoft.com/office/officeart/2005/8/layout/vList2"/>
    <dgm:cxn modelId="{9B5AB159-F882-9C46-BD0E-FD207565C72E}" type="presParOf" srcId="{E329E1F9-B52A-6A4C-8047-937B80C68B95}" destId="{D4BD7987-977C-254D-ADF3-0E4F7FC1556A}" srcOrd="1" destOrd="0" presId="urn:microsoft.com/office/officeart/2005/8/layout/vList2"/>
    <dgm:cxn modelId="{F3416FB6-410B-6F44-A704-38E71439861B}" type="presParOf" srcId="{E329E1F9-B52A-6A4C-8047-937B80C68B95}" destId="{8B2FBED9-CE93-FA4E-B0B3-C6AABB3F04E2}" srcOrd="2" destOrd="0" presId="urn:microsoft.com/office/officeart/2005/8/layout/vList2"/>
    <dgm:cxn modelId="{00E52F1E-52E5-BC4C-BC99-3A3B66E4B8D0}" type="presParOf" srcId="{E329E1F9-B52A-6A4C-8047-937B80C68B95}" destId="{AFD88EE8-3680-8743-9C8A-A1E401BDDA50}" srcOrd="3" destOrd="0" presId="urn:microsoft.com/office/officeart/2005/8/layout/vList2"/>
    <dgm:cxn modelId="{D9B60EEC-C9AC-7C4E-8753-26ED34ED1838}" type="presParOf" srcId="{E329E1F9-B52A-6A4C-8047-937B80C68B95}" destId="{40291C4C-1CE4-E04C-B0B7-54B11E8667B4}" srcOrd="4" destOrd="0" presId="urn:microsoft.com/office/officeart/2005/8/layout/vList2"/>
    <dgm:cxn modelId="{D53F9085-694F-6E44-AF15-BAD511F5D73C}" type="presParOf" srcId="{E329E1F9-B52A-6A4C-8047-937B80C68B95}" destId="{D5A063E0-C3FD-7B42-8A5F-A9087D92AFD4}" srcOrd="5" destOrd="0" presId="urn:microsoft.com/office/officeart/2005/8/layout/vList2"/>
    <dgm:cxn modelId="{34E79D00-4018-8B43-B397-EF7295808C15}" type="presParOf" srcId="{E329E1F9-B52A-6A4C-8047-937B80C68B95}" destId="{7020C033-40F5-9948-9629-FAB70CC5A6FC}" srcOrd="6" destOrd="0" presId="urn:microsoft.com/office/officeart/2005/8/layout/vList2"/>
    <dgm:cxn modelId="{2D9C90A9-817B-5A4E-AB51-BFBDA123C281}" type="presParOf" srcId="{E329E1F9-B52A-6A4C-8047-937B80C68B95}" destId="{B59F79DF-4150-4047-87BC-CA02800F37B1}" srcOrd="7" destOrd="0" presId="urn:microsoft.com/office/officeart/2005/8/layout/vList2"/>
    <dgm:cxn modelId="{86A45AD7-E673-4143-BD91-D469FD91EA9D}" type="presParOf" srcId="{E329E1F9-B52A-6A4C-8047-937B80C68B95}" destId="{C32EB693-4CDA-3C4A-96B8-55BEA6277276}" srcOrd="8" destOrd="0" presId="urn:microsoft.com/office/officeart/2005/8/layout/vList2"/>
    <dgm:cxn modelId="{3AB168AD-E5D4-D649-9A45-15FAF394D4EC}" type="presParOf" srcId="{E329E1F9-B52A-6A4C-8047-937B80C68B95}" destId="{81A4F5EC-3C4A-0E43-B2B4-2A0A2CB9AAE3}" srcOrd="9" destOrd="0" presId="urn:microsoft.com/office/officeart/2005/8/layout/vList2"/>
    <dgm:cxn modelId="{B37E6B2B-36E5-F14D-B80C-C45B2BAB1ABC}" type="presParOf" srcId="{E329E1F9-B52A-6A4C-8047-937B80C68B95}" destId="{C3EBB379-E15F-E148-9B37-CC57468B43A0}" srcOrd="10" destOrd="0" presId="urn:microsoft.com/office/officeart/2005/8/layout/vList2"/>
    <dgm:cxn modelId="{81675A38-C644-214C-ACA2-9999D901BF38}" type="presParOf" srcId="{E329E1F9-B52A-6A4C-8047-937B80C68B95}" destId="{46CBB388-3058-044B-A15D-A30560AC7D3B}" srcOrd="11" destOrd="0" presId="urn:microsoft.com/office/officeart/2005/8/layout/vList2"/>
    <dgm:cxn modelId="{5EE9801C-35D4-AB49-8EDB-2029A3EC23F7}" type="presParOf" srcId="{E329E1F9-B52A-6A4C-8047-937B80C68B95}" destId="{1FC8DA6E-F19E-F442-B32E-6512DF2957A6}" srcOrd="12" destOrd="0" presId="urn:microsoft.com/office/officeart/2005/8/layout/vList2"/>
    <dgm:cxn modelId="{CC45A4AC-F5C7-8046-B0CD-4F77CBC798B0}" type="presParOf" srcId="{E329E1F9-B52A-6A4C-8047-937B80C68B95}" destId="{449CC551-FAD1-8247-8C77-9CF8F5141902}" srcOrd="13" destOrd="0" presId="urn:microsoft.com/office/officeart/2005/8/layout/vList2"/>
    <dgm:cxn modelId="{F7AA26A1-1943-844C-8C47-EBC56D2E869A}" type="presParOf" srcId="{E329E1F9-B52A-6A4C-8047-937B80C68B95}" destId="{EE612B77-4907-FA45-90DB-A227B3C8C522}" srcOrd="14" destOrd="0" presId="urn:microsoft.com/office/officeart/2005/8/layout/vList2"/>
    <dgm:cxn modelId="{DB5397AA-619B-9C48-B76C-640671049ACD}" type="presParOf" srcId="{E329E1F9-B52A-6A4C-8047-937B80C68B95}" destId="{B4438B9B-A785-1B42-8B89-DD9969B851B7}" srcOrd="15" destOrd="0" presId="urn:microsoft.com/office/officeart/2005/8/layout/vList2"/>
    <dgm:cxn modelId="{D3C2C2D8-5C14-1C48-BCEF-C22F9B5305AB}" type="presParOf" srcId="{E329E1F9-B52A-6A4C-8047-937B80C68B95}" destId="{38D7D6F6-D503-2A43-BF09-4FD915592DC5}"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C30931-4402-214F-BAED-0AC2E9791B65}">
      <dsp:nvSpPr>
        <dsp:cNvPr id="0" name=""/>
        <dsp:cNvSpPr/>
      </dsp:nvSpPr>
      <dsp:spPr>
        <a:xfrm>
          <a:off x="0" y="264429"/>
          <a:ext cx="1051560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t>Investor:</a:t>
          </a:r>
          <a:r>
            <a:rPr lang="en-IN" sz="1600" kern="1200" dirty="0"/>
            <a:t> View and sell equities/commodities, add balance to their account.</a:t>
          </a:r>
          <a:endParaRPr lang="en-US" sz="1600" kern="1200" dirty="0"/>
        </a:p>
      </dsp:txBody>
      <dsp:txXfrm>
        <a:off x="18734" y="283163"/>
        <a:ext cx="10478132" cy="346292"/>
      </dsp:txXfrm>
    </dsp:sp>
    <dsp:sp modelId="{8B2FBED9-CE93-FA4E-B0B3-C6AABB3F04E2}">
      <dsp:nvSpPr>
        <dsp:cNvPr id="0" name=""/>
        <dsp:cNvSpPr/>
      </dsp:nvSpPr>
      <dsp:spPr>
        <a:xfrm>
          <a:off x="0" y="694269"/>
          <a:ext cx="1051560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t>Stock Broker/ Commodity Broker:</a:t>
          </a:r>
          <a:r>
            <a:rPr lang="en-IN" sz="1600" kern="1200" dirty="0"/>
            <a:t> They approve or reject the request of buying or selling of equity/commodity.</a:t>
          </a:r>
          <a:endParaRPr lang="en-US" sz="1600" kern="1200" dirty="0"/>
        </a:p>
      </dsp:txBody>
      <dsp:txXfrm>
        <a:off x="18734" y="713003"/>
        <a:ext cx="10478132" cy="346292"/>
      </dsp:txXfrm>
    </dsp:sp>
    <dsp:sp modelId="{40291C4C-1CE4-E04C-B0B7-54B11E8667B4}">
      <dsp:nvSpPr>
        <dsp:cNvPr id="0" name=""/>
        <dsp:cNvSpPr/>
      </dsp:nvSpPr>
      <dsp:spPr>
        <a:xfrm>
          <a:off x="0" y="1124109"/>
          <a:ext cx="1051560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t>Market</a:t>
          </a:r>
          <a:r>
            <a:rPr lang="en-IN" sz="1600" kern="1200" dirty="0"/>
            <a:t> </a:t>
          </a:r>
          <a:r>
            <a:rPr lang="en-IN" sz="1600" b="1" kern="1200" dirty="0"/>
            <a:t>Analyst: </a:t>
          </a:r>
          <a:r>
            <a:rPr lang="en-IN" sz="1600" kern="1200" dirty="0"/>
            <a:t>Views market trends in graphs.</a:t>
          </a:r>
          <a:endParaRPr lang="en-US" sz="1600" kern="1200" dirty="0"/>
        </a:p>
      </dsp:txBody>
      <dsp:txXfrm>
        <a:off x="18734" y="1142843"/>
        <a:ext cx="10478132" cy="346292"/>
      </dsp:txXfrm>
    </dsp:sp>
    <dsp:sp modelId="{7020C033-40F5-9948-9629-FAB70CC5A6FC}">
      <dsp:nvSpPr>
        <dsp:cNvPr id="0" name=""/>
        <dsp:cNvSpPr/>
      </dsp:nvSpPr>
      <dsp:spPr>
        <a:xfrm>
          <a:off x="0" y="1553949"/>
          <a:ext cx="1051560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a:t>Broker admin:</a:t>
          </a:r>
          <a:r>
            <a:rPr lang="en-IN" sz="1600" kern="1200"/>
            <a:t> Can assign a broker to the market.</a:t>
          </a:r>
          <a:endParaRPr lang="en-US" sz="1600" kern="1200"/>
        </a:p>
      </dsp:txBody>
      <dsp:txXfrm>
        <a:off x="18734" y="1572683"/>
        <a:ext cx="10478132" cy="346292"/>
      </dsp:txXfrm>
    </dsp:sp>
    <dsp:sp modelId="{C32EB693-4CDA-3C4A-96B8-55BEA6277276}">
      <dsp:nvSpPr>
        <dsp:cNvPr id="0" name=""/>
        <dsp:cNvSpPr/>
      </dsp:nvSpPr>
      <dsp:spPr>
        <a:xfrm>
          <a:off x="0" y="1973278"/>
          <a:ext cx="1051560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a:t>Commodity market Moderator</a:t>
          </a:r>
          <a:r>
            <a:rPr lang="en-IN" sz="1600" kern="1200"/>
            <a:t>:  Can add new commodities, modify rate of commodity.</a:t>
          </a:r>
          <a:endParaRPr lang="en-US" sz="1600" kern="1200"/>
        </a:p>
      </dsp:txBody>
      <dsp:txXfrm>
        <a:off x="18734" y="1992012"/>
        <a:ext cx="10478132" cy="346292"/>
      </dsp:txXfrm>
    </dsp:sp>
    <dsp:sp modelId="{C3EBB379-E15F-E148-9B37-CC57468B43A0}">
      <dsp:nvSpPr>
        <dsp:cNvPr id="0" name=""/>
        <dsp:cNvSpPr/>
      </dsp:nvSpPr>
      <dsp:spPr>
        <a:xfrm>
          <a:off x="0" y="2413629"/>
          <a:ext cx="1051560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a:t>Company Manager:</a:t>
          </a:r>
          <a:r>
            <a:rPr lang="en-IN" sz="1600" kern="1200"/>
            <a:t> Add new stocks of company.</a:t>
          </a:r>
          <a:endParaRPr lang="en-US" sz="1600" kern="1200"/>
        </a:p>
      </dsp:txBody>
      <dsp:txXfrm>
        <a:off x="18734" y="2432363"/>
        <a:ext cx="10478132" cy="346292"/>
      </dsp:txXfrm>
    </dsp:sp>
    <dsp:sp modelId="{1FC8DA6E-F19E-F442-B32E-6512DF2957A6}">
      <dsp:nvSpPr>
        <dsp:cNvPr id="0" name=""/>
        <dsp:cNvSpPr/>
      </dsp:nvSpPr>
      <dsp:spPr>
        <a:xfrm>
          <a:off x="0" y="2843469"/>
          <a:ext cx="1051560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t>Security Board:</a:t>
          </a:r>
          <a:r>
            <a:rPr lang="en-IN" sz="1600" kern="1200" dirty="0"/>
            <a:t> Approve or reject the listing of the company, can see all the investment managers.</a:t>
          </a:r>
          <a:endParaRPr lang="en-US" sz="1600" kern="1200" dirty="0"/>
        </a:p>
      </dsp:txBody>
      <dsp:txXfrm>
        <a:off x="18734" y="2862203"/>
        <a:ext cx="10478132" cy="346292"/>
      </dsp:txXfrm>
    </dsp:sp>
    <dsp:sp modelId="{EE612B77-4907-FA45-90DB-A227B3C8C522}">
      <dsp:nvSpPr>
        <dsp:cNvPr id="0" name=""/>
        <dsp:cNvSpPr/>
      </dsp:nvSpPr>
      <dsp:spPr>
        <a:xfrm>
          <a:off x="0" y="3273309"/>
          <a:ext cx="1051560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a:t>Investment manager:</a:t>
          </a:r>
          <a:r>
            <a:rPr lang="en-IN" sz="1600" kern="1200"/>
            <a:t> Can buy his own company stocks which can be approved or declined by respective equity broker. </a:t>
          </a:r>
          <a:endParaRPr lang="en-US" sz="1600" kern="1200"/>
        </a:p>
      </dsp:txBody>
      <dsp:txXfrm>
        <a:off x="18734" y="3292043"/>
        <a:ext cx="10478132" cy="346292"/>
      </dsp:txXfrm>
    </dsp:sp>
    <dsp:sp modelId="{38D7D6F6-D503-2A43-BF09-4FD915592DC5}">
      <dsp:nvSpPr>
        <dsp:cNvPr id="0" name=""/>
        <dsp:cNvSpPr/>
      </dsp:nvSpPr>
      <dsp:spPr>
        <a:xfrm>
          <a:off x="0" y="3703149"/>
          <a:ext cx="1051560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t>Compliance Board</a:t>
          </a:r>
          <a:r>
            <a:rPr lang="en-IN" sz="1600" kern="1200" dirty="0"/>
            <a:t>:  Will Approve licence of the </a:t>
          </a:r>
          <a:r>
            <a:rPr lang="en-IN" sz="1600" kern="1200" dirty="0" err="1"/>
            <a:t>comapany</a:t>
          </a:r>
          <a:endParaRPr lang="en-US" sz="1600" kern="1200" dirty="0"/>
        </a:p>
      </dsp:txBody>
      <dsp:txXfrm>
        <a:off x="18734" y="3721883"/>
        <a:ext cx="10478132"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64577-D37D-0C45-8D86-274490B22FA1}" type="datetimeFigureOut">
              <a:rPr lang="en-US" smtClean="0"/>
              <a:t>12/14/23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B57C13-E202-5546-A121-EA5EFFD033F6}" type="slidenum">
              <a:rPr lang="en-US" smtClean="0"/>
              <a:t>‹#›</a:t>
            </a:fld>
            <a:endParaRPr lang="en-US"/>
          </a:p>
        </p:txBody>
      </p:sp>
    </p:spTree>
    <p:extLst>
      <p:ext uri="{BB962C8B-B14F-4D97-AF65-F5344CB8AC3E}">
        <p14:creationId xmlns:p14="http://schemas.microsoft.com/office/powerpoint/2010/main" val="2957054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B57C13-E202-5546-A121-EA5EFFD033F6}" type="slidenum">
              <a:rPr lang="en-US" smtClean="0"/>
              <a:t>2</a:t>
            </a:fld>
            <a:endParaRPr lang="en-US"/>
          </a:p>
        </p:txBody>
      </p:sp>
    </p:spTree>
    <p:extLst>
      <p:ext uri="{BB962C8B-B14F-4D97-AF65-F5344CB8AC3E}">
        <p14:creationId xmlns:p14="http://schemas.microsoft.com/office/powerpoint/2010/main" val="1834201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C8322F6-1C60-46CF-968C-BC20E470F443}" type="datetimeFigureOut">
              <a:rPr lang="en-US" smtClean="0"/>
              <a:t>12/14/23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648295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C8322F6-1C60-46CF-968C-BC20E470F443}" type="datetimeFigureOut">
              <a:rPr lang="en-US" smtClean="0"/>
              <a:t>12/14/23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4082914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C8322F6-1C60-46CF-968C-BC20E470F443}" type="datetimeFigureOut">
              <a:rPr lang="en-US" smtClean="0"/>
              <a:t>12/14/23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3837422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C8322F6-1C60-46CF-968C-BC20E470F443}" type="datetimeFigureOut">
              <a:rPr lang="en-US" smtClean="0"/>
              <a:t>12/14/23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2444356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C8322F6-1C60-46CF-968C-BC20E470F443}" type="datetimeFigureOut">
              <a:rPr lang="en-US" smtClean="0"/>
              <a:t>12/14/23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1476913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C8322F6-1C60-46CF-968C-BC20E470F443}" type="datetimeFigureOut">
              <a:rPr lang="en-US" smtClean="0"/>
              <a:t>12/14/23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177004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C8322F6-1C60-46CF-968C-BC20E470F443}" type="datetimeFigureOut">
              <a:rPr lang="en-US" smtClean="0"/>
              <a:t>12/14/23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1859393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C8322F6-1C60-46CF-968C-BC20E470F443}" type="datetimeFigureOut">
              <a:rPr lang="en-US" smtClean="0"/>
              <a:t>12/14/23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3709144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8322F6-1C60-46CF-968C-BC20E470F443}" type="datetimeFigureOut">
              <a:rPr lang="en-US" smtClean="0"/>
              <a:t>12/14/23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295011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C8322F6-1C60-46CF-968C-BC20E470F443}" type="datetimeFigureOut">
              <a:rPr lang="en-US" smtClean="0"/>
              <a:t>12/14/23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3836825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C8322F6-1C60-46CF-968C-BC20E470F443}" type="datetimeFigureOut">
              <a:rPr lang="en-US" smtClean="0"/>
              <a:t>12/14/23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2147864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8322F6-1C60-46CF-968C-BC20E470F443}" type="datetimeFigureOut">
              <a:rPr lang="en-US" smtClean="0"/>
              <a:t>12/14/23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EB83C2-341F-4C28-A243-1C56DDDA54D3}" type="slidenum">
              <a:rPr lang="en-US" smtClean="0"/>
              <a:t>‹#›</a:t>
            </a:fld>
            <a:endParaRPr lang="en-US"/>
          </a:p>
        </p:txBody>
      </p:sp>
    </p:spTree>
    <p:extLst>
      <p:ext uri="{BB962C8B-B14F-4D97-AF65-F5344CB8AC3E}">
        <p14:creationId xmlns:p14="http://schemas.microsoft.com/office/powerpoint/2010/main" val="1511740305"/>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ziprecruiter.com/t/Most-Popular-Types-Of-Commodity-Trader-Jobs" TargetMode="External"/><Relationship Id="rId2" Type="http://schemas.openxmlformats.org/officeDocument/2006/relationships/hyperlink" Target="https://www.investopedia.com/terms/s/stockmarket.asp" TargetMode="External"/><Relationship Id="rId1" Type="http://schemas.openxmlformats.org/officeDocument/2006/relationships/slideLayout" Target="../slideLayouts/slideLayout2.xml"/><Relationship Id="rId5" Type="http://schemas.openxmlformats.org/officeDocument/2006/relationships/hyperlink" Target="https://en.wikipedia.org/wiki/Stock_exchange" TargetMode="External"/><Relationship Id="rId4" Type="http://schemas.openxmlformats.org/officeDocument/2006/relationships/hyperlink" Target="https://storyset.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00+ Stock Market Pictures [HD] | Download Free Images &amp; Stock Photos on  Unsplash">
            <a:extLst>
              <a:ext uri="{FF2B5EF4-FFF2-40B4-BE49-F238E27FC236}">
                <a16:creationId xmlns:a16="http://schemas.microsoft.com/office/drawing/2014/main" id="{8856F62B-32A2-4A15-0EBF-161ACF8E01A6}"/>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t="3692" r="-1" b="3691"/>
          <a:stretch/>
        </p:blipFill>
        <p:spPr bwMode="auto">
          <a:xfrm>
            <a:off x="3048" y="10"/>
            <a:ext cx="1218895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6AAC8C-0EB8-59FB-542B-2BBCBAFAB7B7}"/>
              </a:ext>
            </a:extLst>
          </p:cNvPr>
          <p:cNvSpPr>
            <a:spLocks noGrp="1"/>
          </p:cNvSpPr>
          <p:nvPr>
            <p:ph type="ctrTitle"/>
          </p:nvPr>
        </p:nvSpPr>
        <p:spPr>
          <a:xfrm>
            <a:off x="521209" y="822960"/>
            <a:ext cx="7213092" cy="5015169"/>
          </a:xfrm>
        </p:spPr>
        <p:txBody>
          <a:bodyPr>
            <a:normAutofit/>
          </a:bodyPr>
          <a:lstStyle/>
          <a:p>
            <a:r>
              <a:rPr lang="en-US" sz="6000">
                <a:solidFill>
                  <a:srgbClr val="FFFFFF"/>
                </a:solidFill>
              </a:rPr>
              <a:t>Equity Entity</a:t>
            </a:r>
          </a:p>
        </p:txBody>
      </p:sp>
      <p:sp>
        <p:nvSpPr>
          <p:cNvPr id="3" name="Subtitle 2">
            <a:extLst>
              <a:ext uri="{FF2B5EF4-FFF2-40B4-BE49-F238E27FC236}">
                <a16:creationId xmlns:a16="http://schemas.microsoft.com/office/drawing/2014/main" id="{21F92272-C516-24C6-AB6E-8C66436759B8}"/>
              </a:ext>
            </a:extLst>
          </p:cNvPr>
          <p:cNvSpPr>
            <a:spLocks noGrp="1"/>
          </p:cNvSpPr>
          <p:nvPr>
            <p:ph type="subTitle" idx="1"/>
          </p:nvPr>
        </p:nvSpPr>
        <p:spPr>
          <a:xfrm>
            <a:off x="8877299" y="3041761"/>
            <a:ext cx="2813799" cy="2856204"/>
          </a:xfrm>
        </p:spPr>
        <p:txBody>
          <a:bodyPr>
            <a:normAutofit/>
          </a:bodyPr>
          <a:lstStyle/>
          <a:p>
            <a:r>
              <a:rPr lang="en-US" dirty="0">
                <a:solidFill>
                  <a:srgbClr val="FFFFFF"/>
                </a:solidFill>
              </a:rPr>
              <a:t>Nikesh </a:t>
            </a:r>
            <a:r>
              <a:rPr lang="en-US" dirty="0" err="1">
                <a:solidFill>
                  <a:srgbClr val="FFFFFF"/>
                </a:solidFill>
              </a:rPr>
              <a:t>Biraggari</a:t>
            </a:r>
            <a:endParaRPr lang="en-US" dirty="0">
              <a:solidFill>
                <a:srgbClr val="FFFFFF"/>
              </a:solidFill>
            </a:endParaRPr>
          </a:p>
          <a:p>
            <a:r>
              <a:rPr lang="en-US" dirty="0">
                <a:solidFill>
                  <a:srgbClr val="FFFFFF"/>
                </a:solidFill>
              </a:rPr>
              <a:t>Kusumanth Reddy</a:t>
            </a:r>
          </a:p>
          <a:p>
            <a:r>
              <a:rPr lang="en-US" dirty="0" err="1">
                <a:solidFill>
                  <a:srgbClr val="FFFFFF"/>
                </a:solidFill>
              </a:rPr>
              <a:t>Revanth</a:t>
            </a:r>
            <a:r>
              <a:rPr lang="en-US" dirty="0">
                <a:solidFill>
                  <a:srgbClr val="FFFFFF"/>
                </a:solidFill>
              </a:rPr>
              <a:t> </a:t>
            </a:r>
            <a:r>
              <a:rPr lang="en-US" dirty="0" err="1">
                <a:solidFill>
                  <a:srgbClr val="FFFFFF"/>
                </a:solidFill>
              </a:rPr>
              <a:t>padala</a:t>
            </a:r>
            <a:endParaRPr lang="en-US" dirty="0">
              <a:solidFill>
                <a:srgbClr val="FFFFFF"/>
              </a:solidFill>
            </a:endParaRPr>
          </a:p>
        </p:txBody>
      </p:sp>
    </p:spTree>
    <p:extLst>
      <p:ext uri="{BB962C8B-B14F-4D97-AF65-F5344CB8AC3E}">
        <p14:creationId xmlns:p14="http://schemas.microsoft.com/office/powerpoint/2010/main" val="377082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974DB29-C780-1897-5CB0-E56E71BE9D1F}"/>
              </a:ext>
            </a:extLst>
          </p:cNvPr>
          <p:cNvPicPr>
            <a:picLocks noGrp="1" noChangeAspect="1"/>
          </p:cNvPicPr>
          <p:nvPr>
            <p:ph idx="1"/>
          </p:nvPr>
        </p:nvPicPr>
        <p:blipFill>
          <a:blip r:embed="rId2"/>
          <a:stretch>
            <a:fillRect/>
          </a:stretch>
        </p:blipFill>
        <p:spPr>
          <a:xfrm>
            <a:off x="1639148" y="643467"/>
            <a:ext cx="8913704" cy="5571066"/>
          </a:xfrm>
          <a:prstGeom prst="rect">
            <a:avLst/>
          </a:prstGeom>
        </p:spPr>
      </p:pic>
    </p:spTree>
    <p:extLst>
      <p:ext uri="{BB962C8B-B14F-4D97-AF65-F5344CB8AC3E}">
        <p14:creationId xmlns:p14="http://schemas.microsoft.com/office/powerpoint/2010/main" val="3638084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8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B8C18DF-9B42-3545-EA92-947C30E89CB9}"/>
              </a:ext>
            </a:extLst>
          </p:cNvPr>
          <p:cNvPicPr>
            <a:picLocks noGrp="1" noChangeAspect="1"/>
          </p:cNvPicPr>
          <p:nvPr>
            <p:ph idx="1"/>
          </p:nvPr>
        </p:nvPicPr>
        <p:blipFill>
          <a:blip r:embed="rId2"/>
          <a:stretch>
            <a:fillRect/>
          </a:stretch>
        </p:blipFill>
        <p:spPr>
          <a:xfrm>
            <a:off x="1639148" y="643467"/>
            <a:ext cx="8913704" cy="5571066"/>
          </a:xfrm>
          <a:prstGeom prst="rect">
            <a:avLst/>
          </a:prstGeom>
        </p:spPr>
      </p:pic>
    </p:spTree>
    <p:extLst>
      <p:ext uri="{BB962C8B-B14F-4D97-AF65-F5344CB8AC3E}">
        <p14:creationId xmlns:p14="http://schemas.microsoft.com/office/powerpoint/2010/main" val="2126956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BB1DB8E-AD73-01E1-8B1A-92B698A462DC}"/>
              </a:ext>
            </a:extLst>
          </p:cNvPr>
          <p:cNvPicPr>
            <a:picLocks noGrp="1" noChangeAspect="1"/>
          </p:cNvPicPr>
          <p:nvPr>
            <p:ph idx="1"/>
          </p:nvPr>
        </p:nvPicPr>
        <p:blipFill>
          <a:blip r:embed="rId2"/>
          <a:stretch>
            <a:fillRect/>
          </a:stretch>
        </p:blipFill>
        <p:spPr>
          <a:xfrm>
            <a:off x="1639148" y="643467"/>
            <a:ext cx="8913704" cy="5571066"/>
          </a:xfrm>
          <a:prstGeom prst="rect">
            <a:avLst/>
          </a:prstGeom>
        </p:spPr>
      </p:pic>
    </p:spTree>
    <p:extLst>
      <p:ext uri="{BB962C8B-B14F-4D97-AF65-F5344CB8AC3E}">
        <p14:creationId xmlns:p14="http://schemas.microsoft.com/office/powerpoint/2010/main" val="3181185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14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2321842-23EF-912D-BDC4-2155B9F22FF5}"/>
              </a:ext>
            </a:extLst>
          </p:cNvPr>
          <p:cNvPicPr>
            <a:picLocks noGrp="1" noChangeAspect="1"/>
          </p:cNvPicPr>
          <p:nvPr>
            <p:ph idx="1"/>
          </p:nvPr>
        </p:nvPicPr>
        <p:blipFill>
          <a:blip r:embed="rId2"/>
          <a:stretch>
            <a:fillRect/>
          </a:stretch>
        </p:blipFill>
        <p:spPr>
          <a:xfrm>
            <a:off x="1639148" y="643467"/>
            <a:ext cx="8913704" cy="5571066"/>
          </a:xfrm>
          <a:prstGeom prst="rect">
            <a:avLst/>
          </a:prstGeom>
        </p:spPr>
      </p:pic>
    </p:spTree>
    <p:extLst>
      <p:ext uri="{BB962C8B-B14F-4D97-AF65-F5344CB8AC3E}">
        <p14:creationId xmlns:p14="http://schemas.microsoft.com/office/powerpoint/2010/main" val="2095651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254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C6526F3-1506-1B53-D67D-5575885B4781}"/>
              </a:ext>
            </a:extLst>
          </p:cNvPr>
          <p:cNvPicPr>
            <a:picLocks noGrp="1" noChangeAspect="1"/>
          </p:cNvPicPr>
          <p:nvPr>
            <p:ph idx="1"/>
          </p:nvPr>
        </p:nvPicPr>
        <p:blipFill>
          <a:blip r:embed="rId2"/>
          <a:stretch>
            <a:fillRect/>
          </a:stretch>
        </p:blipFill>
        <p:spPr>
          <a:xfrm>
            <a:off x="1639148" y="643467"/>
            <a:ext cx="8913704" cy="5571066"/>
          </a:xfrm>
          <a:prstGeom prst="rect">
            <a:avLst/>
          </a:prstGeom>
        </p:spPr>
      </p:pic>
    </p:spTree>
    <p:extLst>
      <p:ext uri="{BB962C8B-B14F-4D97-AF65-F5344CB8AC3E}">
        <p14:creationId xmlns:p14="http://schemas.microsoft.com/office/powerpoint/2010/main" val="3182902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85848BF-D5FC-CD43-FEB9-DC5D4164C424}"/>
              </a:ext>
            </a:extLst>
          </p:cNvPr>
          <p:cNvPicPr>
            <a:picLocks noGrp="1" noChangeAspect="1"/>
          </p:cNvPicPr>
          <p:nvPr>
            <p:ph idx="1"/>
          </p:nvPr>
        </p:nvPicPr>
        <p:blipFill rotWithShape="1">
          <a:blip r:embed="rId2"/>
          <a:srcRect t="2968" b="6923"/>
          <a:stretch/>
        </p:blipFill>
        <p:spPr>
          <a:xfrm>
            <a:off x="20" y="10"/>
            <a:ext cx="12191980" cy="6866290"/>
          </a:xfrm>
          <a:prstGeom prst="rect">
            <a:avLst/>
          </a:prstGeom>
        </p:spPr>
      </p:pic>
    </p:spTree>
    <p:extLst>
      <p:ext uri="{BB962C8B-B14F-4D97-AF65-F5344CB8AC3E}">
        <p14:creationId xmlns:p14="http://schemas.microsoft.com/office/powerpoint/2010/main" val="2809059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43044-953A-A655-71FD-5EC65A8BBF5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05F0F47-DD05-1BEA-F595-5A52264735F8}"/>
              </a:ext>
            </a:extLst>
          </p:cNvPr>
          <p:cNvSpPr>
            <a:spLocks noGrp="1"/>
          </p:cNvSpPr>
          <p:nvPr>
            <p:ph idx="1"/>
          </p:nvPr>
        </p:nvSpPr>
        <p:spPr>
          <a:xfrm>
            <a:off x="838200" y="1825625"/>
            <a:ext cx="11061526" cy="4351338"/>
          </a:xfrm>
        </p:spPr>
        <p:txBody>
          <a:bodyPr/>
          <a:lstStyle/>
          <a:p>
            <a:r>
              <a:rPr lang="en-US" dirty="0"/>
              <a:t>Investopedia: </a:t>
            </a:r>
            <a:r>
              <a:rPr lang="en-US" dirty="0">
                <a:hlinkClick r:id="rId2"/>
              </a:rPr>
              <a:t>https://www.investopedia.com/terms/s/stockmarket.asp</a:t>
            </a:r>
            <a:endParaRPr lang="en-US" dirty="0"/>
          </a:p>
          <a:p>
            <a:r>
              <a:rPr lang="en-US" dirty="0"/>
              <a:t>Commodity-traders: </a:t>
            </a:r>
            <a:r>
              <a:rPr lang="en-US" dirty="0">
                <a:hlinkClick r:id="rId3"/>
              </a:rPr>
              <a:t>https://www.ziprecruiter.com/t/Most-Popular-Types-Of-Commodity-Trader-Jobs</a:t>
            </a:r>
            <a:endParaRPr lang="en-US" dirty="0"/>
          </a:p>
          <a:p>
            <a:r>
              <a:rPr lang="en-US" dirty="0"/>
              <a:t>Images: </a:t>
            </a:r>
            <a:r>
              <a:rPr lang="en-US" dirty="0">
                <a:hlinkClick r:id="rId4"/>
              </a:rPr>
              <a:t>https://storyset.com/</a:t>
            </a:r>
            <a:endParaRPr lang="en-US" dirty="0"/>
          </a:p>
          <a:p>
            <a:r>
              <a:rPr lang="en-US" dirty="0"/>
              <a:t>Wikipedia: </a:t>
            </a:r>
            <a:r>
              <a:rPr lang="en-US" dirty="0">
                <a:hlinkClick r:id="rId5"/>
              </a:rPr>
              <a:t>https://en.wikipedia.org/wiki/Stock_exchange</a:t>
            </a:r>
            <a:endParaRPr lang="en-US" dirty="0"/>
          </a:p>
          <a:p>
            <a:pPr marL="0" indent="0">
              <a:buNone/>
            </a:pPr>
            <a:endParaRPr lang="en-US" dirty="0"/>
          </a:p>
          <a:p>
            <a:endParaRPr lang="en-US" dirty="0"/>
          </a:p>
        </p:txBody>
      </p:sp>
    </p:spTree>
    <p:extLst>
      <p:ext uri="{BB962C8B-B14F-4D97-AF65-F5344CB8AC3E}">
        <p14:creationId xmlns:p14="http://schemas.microsoft.com/office/powerpoint/2010/main" val="1637373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F11B3-94FB-B7A2-0012-90B0AA4807BD}"/>
              </a:ext>
            </a:extLst>
          </p:cNvPr>
          <p:cNvSpPr>
            <a:spLocks noGrp="1"/>
          </p:cNvSpPr>
          <p:nvPr>
            <p:ph type="title"/>
          </p:nvPr>
        </p:nvSpPr>
        <p:spPr>
          <a:xfrm>
            <a:off x="755903" y="3399769"/>
            <a:ext cx="10640754" cy="775845"/>
          </a:xfrm>
        </p:spPr>
        <p:txBody>
          <a:bodyPr vert="horz" lIns="91440" tIns="45720" rIns="91440" bIns="45720" rtlCol="0" anchor="b">
            <a:normAutofit/>
          </a:bodyPr>
          <a:lstStyle/>
          <a:p>
            <a:pPr algn="ctr"/>
            <a:r>
              <a:rPr lang="en-US" sz="4000" kern="1200">
                <a:solidFill>
                  <a:schemeClr val="tx2"/>
                </a:solidFill>
                <a:latin typeface="+mj-lt"/>
                <a:ea typeface="+mj-ea"/>
                <a:cs typeface="+mj-cs"/>
              </a:rPr>
              <a:t>Thank you</a:t>
            </a:r>
          </a:p>
        </p:txBody>
      </p:sp>
      <p:grpSp>
        <p:nvGrpSpPr>
          <p:cNvPr id="26" name="Group 25">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27" name="Freeform: Shape 26">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0" name="Freeform: Shape 29">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7" name="Graphic 16" descr="Smiling Face with No Fill">
            <a:extLst>
              <a:ext uri="{FF2B5EF4-FFF2-40B4-BE49-F238E27FC236}">
                <a16:creationId xmlns:a16="http://schemas.microsoft.com/office/drawing/2014/main" id="{2D3CFA09-9F2D-7088-ACF9-81CA518B87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46990" y="320231"/>
            <a:ext cx="2836567" cy="2836567"/>
          </a:xfrm>
          <a:prstGeom prst="rect">
            <a:avLst/>
          </a:prstGeom>
        </p:spPr>
      </p:pic>
      <p:grpSp>
        <p:nvGrpSpPr>
          <p:cNvPr id="32" name="Group 31">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33" name="Freeform: Shape 32">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19402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6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82A274-74A3-D6A2-1BD4-3E5D54BA4CBD}"/>
              </a:ext>
            </a:extLst>
          </p:cNvPr>
          <p:cNvSpPr>
            <a:spLocks noGrp="1"/>
          </p:cNvSpPr>
          <p:nvPr>
            <p:ph type="title"/>
          </p:nvPr>
        </p:nvSpPr>
        <p:spPr>
          <a:xfrm>
            <a:off x="838201" y="365125"/>
            <a:ext cx="5251316" cy="1807305"/>
          </a:xfrm>
        </p:spPr>
        <p:txBody>
          <a:bodyPr vert="horz" lIns="91440" tIns="45720" rIns="91440" bIns="45720" rtlCol="0">
            <a:normAutofit/>
          </a:bodyPr>
          <a:lstStyle/>
          <a:p>
            <a:r>
              <a:rPr lang="en-US">
                <a:highlight>
                  <a:srgbClr val="000000"/>
                </a:highlight>
              </a:rPr>
              <a:t>Introduction</a:t>
            </a:r>
            <a:br>
              <a:rPr lang="en-US"/>
            </a:br>
            <a:endParaRPr lang="en-US"/>
          </a:p>
        </p:txBody>
      </p:sp>
      <p:sp>
        <p:nvSpPr>
          <p:cNvPr id="5" name="Content Placeholder 4">
            <a:extLst>
              <a:ext uri="{FF2B5EF4-FFF2-40B4-BE49-F238E27FC236}">
                <a16:creationId xmlns:a16="http://schemas.microsoft.com/office/drawing/2014/main" id="{43350C59-8379-BE22-7D65-314D8127645D}"/>
              </a:ext>
            </a:extLst>
          </p:cNvPr>
          <p:cNvSpPr>
            <a:spLocks noGrp="1"/>
          </p:cNvSpPr>
          <p:nvPr>
            <p:ph idx="1"/>
          </p:nvPr>
        </p:nvSpPr>
        <p:spPr>
          <a:xfrm>
            <a:off x="838200" y="2333297"/>
            <a:ext cx="4619621" cy="3843666"/>
          </a:xfrm>
        </p:spPr>
        <p:txBody>
          <a:bodyPr vert="horz" lIns="91440" tIns="45720" rIns="91440" bIns="45720" rtlCol="0">
            <a:normAutofit/>
          </a:bodyPr>
          <a:lstStyle/>
          <a:p>
            <a:pPr>
              <a:spcAft>
                <a:spcPts val="600"/>
              </a:spcAft>
            </a:pPr>
            <a:r>
              <a:rPr lang="en-US" sz="2000"/>
              <a:t>The stock market is made up of a network of exchanges. Each exchange serves as a specific platform for the trading of stocks listed on it, allowing the meeting of buyers and sellers. Furthermore, the exchange methodically records each stock's supply, demand, and pricing, establishing a clear link between these crucial market parameters.</a:t>
            </a:r>
          </a:p>
        </p:txBody>
      </p:sp>
      <p:pic>
        <p:nvPicPr>
          <p:cNvPr id="2052" name="Picture 4" descr="A visually appealing and professional PowerPoint presentation background image, themed around the stock market. The image should depict a network of stock exchanges, symbolically representing various trading platforms. It should include elements like stock market graphs, digital connections linking different exchanges, and subtle representations of buyers and sellers. The color scheme should be corporate and modern, with shades of blue, green, and grey, and a space for text placement on the upper or lower part of the image, ensuring readability for presentation content. The style should be a blend of abstract and minimalist, suitable for a business and finance context.">
            <a:extLst>
              <a:ext uri="{FF2B5EF4-FFF2-40B4-BE49-F238E27FC236}">
                <a16:creationId xmlns:a16="http://schemas.microsoft.com/office/drawing/2014/main" id="{FF59DCA1-AF04-86BD-05F7-A814908DA0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53"/>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170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96B99E-19A7-C77D-5D4F-80DE8687468F}"/>
              </a:ext>
            </a:extLst>
          </p:cNvPr>
          <p:cNvSpPr>
            <a:spLocks noGrp="1"/>
          </p:cNvSpPr>
          <p:nvPr>
            <p:ph type="title"/>
          </p:nvPr>
        </p:nvSpPr>
        <p:spPr>
          <a:xfrm>
            <a:off x="838201" y="365125"/>
            <a:ext cx="5251316" cy="1807305"/>
          </a:xfrm>
        </p:spPr>
        <p:txBody>
          <a:bodyPr>
            <a:normAutofit/>
          </a:bodyPr>
          <a:lstStyle/>
          <a:p>
            <a:r>
              <a:rPr lang="en-US"/>
              <a:t>Problem statement</a:t>
            </a:r>
          </a:p>
        </p:txBody>
      </p:sp>
      <p:sp>
        <p:nvSpPr>
          <p:cNvPr id="3" name="Content Placeholder 2">
            <a:extLst>
              <a:ext uri="{FF2B5EF4-FFF2-40B4-BE49-F238E27FC236}">
                <a16:creationId xmlns:a16="http://schemas.microsoft.com/office/drawing/2014/main" id="{C6753C6C-427C-77B8-529D-74A88C4D57D0}"/>
              </a:ext>
            </a:extLst>
          </p:cNvPr>
          <p:cNvSpPr>
            <a:spLocks noGrp="1"/>
          </p:cNvSpPr>
          <p:nvPr>
            <p:ph idx="1"/>
          </p:nvPr>
        </p:nvSpPr>
        <p:spPr>
          <a:xfrm>
            <a:off x="838200" y="2333297"/>
            <a:ext cx="4619621" cy="3843666"/>
          </a:xfrm>
        </p:spPr>
        <p:txBody>
          <a:bodyPr>
            <a:normAutofit/>
          </a:bodyPr>
          <a:lstStyle/>
          <a:p>
            <a:r>
              <a:rPr lang="en-US" sz="2000" dirty="0"/>
              <a:t>Our goal is to create an effective digital application designed for stock exchange operations, giving a reliable system for specialists to buy, sell, or examine stocks and commodities. Administrative professionals will also be able to use the site, with the ability to add or remove company stock listings as needed.</a:t>
            </a:r>
          </a:p>
          <a:p>
            <a:endParaRPr lang="en-US" sz="2000" dirty="0"/>
          </a:p>
        </p:txBody>
      </p:sp>
      <p:pic>
        <p:nvPicPr>
          <p:cNvPr id="5" name="Picture 4" descr="Stock numbers on a digital display">
            <a:extLst>
              <a:ext uri="{FF2B5EF4-FFF2-40B4-BE49-F238E27FC236}">
                <a16:creationId xmlns:a16="http://schemas.microsoft.com/office/drawing/2014/main" id="{A6FDE43E-61DF-6EBD-C173-CBCC1B735596}"/>
              </a:ext>
            </a:extLst>
          </p:cNvPr>
          <p:cNvPicPr>
            <a:picLocks noChangeAspect="1"/>
          </p:cNvPicPr>
          <p:nvPr/>
        </p:nvPicPr>
        <p:blipFill rotWithShape="1">
          <a:blip r:embed="rId2"/>
          <a:srcRect l="24677" r="24676"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120416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73" name="Picture 1072" descr="A yellow puzzle piece completing a black puzzle">
            <a:extLst>
              <a:ext uri="{FF2B5EF4-FFF2-40B4-BE49-F238E27FC236}">
                <a16:creationId xmlns:a16="http://schemas.microsoft.com/office/drawing/2014/main" id="{D5BCDBFC-B15A-E6DD-F826-8603E0C62565}"/>
              </a:ext>
            </a:extLst>
          </p:cNvPr>
          <p:cNvPicPr>
            <a:picLocks noChangeAspect="1"/>
          </p:cNvPicPr>
          <p:nvPr/>
        </p:nvPicPr>
        <p:blipFill rotWithShape="1">
          <a:blip r:embed="rId2">
            <a:alphaModFix amt="40000"/>
          </a:blip>
          <a:srcRect b="15730"/>
          <a:stretch/>
        </p:blipFill>
        <p:spPr>
          <a:xfrm>
            <a:off x="21" y="10"/>
            <a:ext cx="12191979" cy="6857990"/>
          </a:xfrm>
          <a:prstGeom prst="rect">
            <a:avLst/>
          </a:prstGeom>
          <a:solidFill>
            <a:schemeClr val="tx1"/>
          </a:solidFill>
        </p:spPr>
      </p:pic>
      <p:sp>
        <p:nvSpPr>
          <p:cNvPr id="2" name="Title 1">
            <a:extLst>
              <a:ext uri="{FF2B5EF4-FFF2-40B4-BE49-F238E27FC236}">
                <a16:creationId xmlns:a16="http://schemas.microsoft.com/office/drawing/2014/main" id="{106F2371-F598-C5F4-93B0-B20285AA65CF}"/>
              </a:ext>
            </a:extLst>
          </p:cNvPr>
          <p:cNvSpPr>
            <a:spLocks noGrp="1"/>
          </p:cNvSpPr>
          <p:nvPr>
            <p:ph type="ctrTitle"/>
          </p:nvPr>
        </p:nvSpPr>
        <p:spPr>
          <a:xfrm>
            <a:off x="841249" y="941832"/>
            <a:ext cx="10506456" cy="2057400"/>
          </a:xfrm>
        </p:spPr>
        <p:txBody>
          <a:bodyPr vert="horz" lIns="91440" tIns="45720" rIns="91440" bIns="45720" rtlCol="0" anchor="b">
            <a:normAutofit/>
          </a:bodyPr>
          <a:lstStyle/>
          <a:p>
            <a:pPr algn="l"/>
            <a:r>
              <a:rPr lang="en-US" sz="5000">
                <a:solidFill>
                  <a:schemeClr val="bg1"/>
                </a:solidFill>
              </a:rPr>
              <a:t>Solution Offered</a:t>
            </a:r>
          </a:p>
        </p:txBody>
      </p:sp>
      <p:sp>
        <p:nvSpPr>
          <p:cNvPr id="3" name="Subtitle 2">
            <a:extLst>
              <a:ext uri="{FF2B5EF4-FFF2-40B4-BE49-F238E27FC236}">
                <a16:creationId xmlns:a16="http://schemas.microsoft.com/office/drawing/2014/main" id="{EEE96100-85D6-1591-100A-9BB2AB20DD91}"/>
              </a:ext>
            </a:extLst>
          </p:cNvPr>
          <p:cNvSpPr>
            <a:spLocks noGrp="1"/>
          </p:cNvSpPr>
          <p:nvPr>
            <p:ph type="subTitle" idx="1"/>
          </p:nvPr>
        </p:nvSpPr>
        <p:spPr>
          <a:xfrm>
            <a:off x="841248" y="3502152"/>
            <a:ext cx="10506456" cy="2670048"/>
          </a:xfrm>
        </p:spPr>
        <p:txBody>
          <a:bodyPr vert="horz" lIns="91440" tIns="45720" rIns="91440" bIns="45720" rtlCol="0">
            <a:normAutofit/>
          </a:bodyPr>
          <a:lstStyle/>
          <a:p>
            <a:pPr marL="457200" lvl="0" indent="-228600" algn="l">
              <a:spcBef>
                <a:spcPts val="0"/>
              </a:spcBef>
              <a:spcAft>
                <a:spcPts val="0"/>
              </a:spcAft>
              <a:buSzPts val="1700"/>
              <a:buFont typeface="Arial" panose="020B0604020202020204" pitchFamily="34" charset="0"/>
              <a:buChar char="•"/>
            </a:pPr>
            <a:r>
              <a:rPr lang="en-US" sz="2000" dirty="0">
                <a:solidFill>
                  <a:schemeClr val="bg1"/>
                </a:solidFill>
              </a:rPr>
              <a:t>Enables users to engage in trading activities encompassing both commodities and stocks.</a:t>
            </a:r>
          </a:p>
          <a:p>
            <a:pPr marL="457200" lvl="0" indent="-228600" algn="l">
              <a:spcBef>
                <a:spcPts val="0"/>
              </a:spcBef>
              <a:spcAft>
                <a:spcPts val="0"/>
              </a:spcAft>
              <a:buSzPts val="1700"/>
              <a:buFont typeface="Arial" panose="020B0604020202020204" pitchFamily="34" charset="0"/>
              <a:buChar char="•"/>
            </a:pPr>
            <a:r>
              <a:rPr lang="en-US" sz="2000" dirty="0">
                <a:solidFill>
                  <a:schemeClr val="bg1"/>
                </a:solidFill>
              </a:rPr>
              <a:t>Businessmen have the ability to establish a new company, obtain a business license, and then list their firm on the stock exchange.</a:t>
            </a:r>
          </a:p>
          <a:p>
            <a:pPr marL="457200" lvl="0" indent="-228600" algn="l">
              <a:spcBef>
                <a:spcPts val="0"/>
              </a:spcBef>
              <a:spcAft>
                <a:spcPts val="0"/>
              </a:spcAft>
              <a:buSzPts val="1700"/>
              <a:buFont typeface="Arial" panose="020B0604020202020204" pitchFamily="34" charset="0"/>
              <a:buChar char="•"/>
            </a:pPr>
            <a:r>
              <a:rPr lang="en-US" sz="2000" dirty="0">
                <a:solidFill>
                  <a:schemeClr val="bg1"/>
                </a:solidFill>
              </a:rPr>
              <a:t>New brokers may register, get allocated a market, and aid investors in completing deals. Brokers can work in the equities and commodity markets.</a:t>
            </a:r>
          </a:p>
          <a:p>
            <a:pPr marL="457200" lvl="0" indent="-228600" algn="l">
              <a:spcBef>
                <a:spcPts val="0"/>
              </a:spcBef>
              <a:spcAft>
                <a:spcPts val="0"/>
              </a:spcAft>
              <a:buSzPts val="1700"/>
              <a:buFont typeface="Arial" panose="020B0604020202020204" pitchFamily="34" charset="0"/>
              <a:buChar char="•"/>
            </a:pPr>
            <a:r>
              <a:rPr lang="en-US" sz="2000" dirty="0">
                <a:solidFill>
                  <a:schemeClr val="bg1"/>
                </a:solidFill>
              </a:rPr>
              <a:t>Using this app, each investor can keep tabs on their holdings as well as their gains and losses. At the end of the day, a market analyst produces a report for both the market and specific stocks.</a:t>
            </a:r>
            <a:endParaRPr lang="en-US" sz="2000" dirty="0">
              <a:solidFill>
                <a:schemeClr val="bg1"/>
              </a:solidFill>
              <a:sym typeface="Roboto Thin"/>
            </a:endParaRPr>
          </a:p>
          <a:p>
            <a:pPr indent="-228600" algn="l">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28756507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B04FCC-6BB6-9444-2A2E-D2136ABF4E8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Sequence Diagram</a:t>
            </a:r>
          </a:p>
        </p:txBody>
      </p:sp>
      <p:pic>
        <p:nvPicPr>
          <p:cNvPr id="31" name="Content Placeholder 30">
            <a:extLst>
              <a:ext uri="{FF2B5EF4-FFF2-40B4-BE49-F238E27FC236}">
                <a16:creationId xmlns:a16="http://schemas.microsoft.com/office/drawing/2014/main" id="{9409834B-1FAB-AB28-4C82-5B3F71388AB1}"/>
              </a:ext>
            </a:extLst>
          </p:cNvPr>
          <p:cNvPicPr>
            <a:picLocks noGrp="1" noChangeAspect="1"/>
          </p:cNvPicPr>
          <p:nvPr>
            <p:ph idx="1"/>
          </p:nvPr>
        </p:nvPicPr>
        <p:blipFill>
          <a:blip r:embed="rId2"/>
          <a:stretch>
            <a:fillRect/>
          </a:stretch>
        </p:blipFill>
        <p:spPr>
          <a:xfrm>
            <a:off x="4777316" y="1283439"/>
            <a:ext cx="6780700" cy="4288793"/>
          </a:xfrm>
          <a:prstGeom prst="rect">
            <a:avLst/>
          </a:prstGeom>
        </p:spPr>
      </p:pic>
    </p:spTree>
    <p:extLst>
      <p:ext uri="{BB962C8B-B14F-4D97-AF65-F5344CB8AC3E}">
        <p14:creationId xmlns:p14="http://schemas.microsoft.com/office/powerpoint/2010/main" val="105718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2DBDE-525A-F7CE-F734-D6E8A8BA2F09}"/>
              </a:ext>
            </a:extLst>
          </p:cNvPr>
          <p:cNvSpPr>
            <a:spLocks noGrp="1"/>
          </p:cNvSpPr>
          <p:nvPr>
            <p:ph type="title"/>
          </p:nvPr>
        </p:nvSpPr>
        <p:spPr/>
        <p:txBody>
          <a:bodyPr/>
          <a:lstStyle/>
          <a:p>
            <a:r>
              <a:rPr lang="en-US" dirty="0"/>
              <a:t>Class Diagram</a:t>
            </a:r>
          </a:p>
        </p:txBody>
      </p:sp>
      <p:pic>
        <p:nvPicPr>
          <p:cNvPr id="5" name="Content Placeholder 4">
            <a:extLst>
              <a:ext uri="{FF2B5EF4-FFF2-40B4-BE49-F238E27FC236}">
                <a16:creationId xmlns:a16="http://schemas.microsoft.com/office/drawing/2014/main" id="{989C26AC-1A2D-FB4E-6B23-A98D6604DD27}"/>
              </a:ext>
            </a:extLst>
          </p:cNvPr>
          <p:cNvPicPr>
            <a:picLocks noGrp="1" noChangeAspect="1"/>
          </p:cNvPicPr>
          <p:nvPr>
            <p:ph idx="1"/>
          </p:nvPr>
        </p:nvPicPr>
        <p:blipFill>
          <a:blip r:embed="rId2"/>
          <a:stretch>
            <a:fillRect/>
          </a:stretch>
        </p:blipFill>
        <p:spPr>
          <a:xfrm>
            <a:off x="838200" y="1825625"/>
            <a:ext cx="10386848" cy="4351338"/>
          </a:xfrm>
        </p:spPr>
      </p:pic>
    </p:spTree>
    <p:extLst>
      <p:ext uri="{BB962C8B-B14F-4D97-AF65-F5344CB8AC3E}">
        <p14:creationId xmlns:p14="http://schemas.microsoft.com/office/powerpoint/2010/main" val="2849367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ffice building overlayed with stock market graphs">
            <a:extLst>
              <a:ext uri="{FF2B5EF4-FFF2-40B4-BE49-F238E27FC236}">
                <a16:creationId xmlns:a16="http://schemas.microsoft.com/office/drawing/2014/main" id="{F4E17177-F33E-0B93-2962-49C5DD1BC747}"/>
              </a:ext>
            </a:extLst>
          </p:cNvPr>
          <p:cNvPicPr>
            <a:picLocks noChangeAspect="1"/>
          </p:cNvPicPr>
          <p:nvPr/>
        </p:nvPicPr>
        <p:blipFill rotWithShape="1">
          <a:blip r:embed="rId2">
            <a:alphaModFix amt="40000"/>
          </a:blip>
          <a:srcRect t="380" b="15034"/>
          <a:stretch/>
        </p:blipFill>
        <p:spPr>
          <a:xfrm>
            <a:off x="21" y="10"/>
            <a:ext cx="12191979" cy="6857990"/>
          </a:xfrm>
          <a:prstGeom prst="rect">
            <a:avLst/>
          </a:prstGeom>
          <a:solidFill>
            <a:schemeClr val="tx1"/>
          </a:solidFill>
        </p:spPr>
      </p:pic>
      <p:sp>
        <p:nvSpPr>
          <p:cNvPr id="2" name="Title 1">
            <a:extLst>
              <a:ext uri="{FF2B5EF4-FFF2-40B4-BE49-F238E27FC236}">
                <a16:creationId xmlns:a16="http://schemas.microsoft.com/office/drawing/2014/main" id="{ECD414F7-E1F6-B7E9-BD69-51CF770AF791}"/>
              </a:ext>
            </a:extLst>
          </p:cNvPr>
          <p:cNvSpPr>
            <a:spLocks noGrp="1"/>
          </p:cNvSpPr>
          <p:nvPr>
            <p:ph type="title"/>
          </p:nvPr>
        </p:nvSpPr>
        <p:spPr/>
        <p:txBody>
          <a:bodyPr>
            <a:normAutofit/>
          </a:bodyPr>
          <a:lstStyle/>
          <a:p>
            <a:r>
              <a:rPr lang="en-IN" sz="4200" b="1" dirty="0">
                <a:solidFill>
                  <a:schemeClr val="bg1"/>
                </a:solidFill>
                <a:effectLst/>
                <a:latin typeface="Menlo" panose="020B0609030804020204" pitchFamily="49" charset="0"/>
              </a:rPr>
              <a:t>Enterprises &amp; Organizations</a:t>
            </a:r>
            <a:br>
              <a:rPr lang="en-IN" sz="4200" b="0" dirty="0">
                <a:solidFill>
                  <a:schemeClr val="bg1"/>
                </a:solidFill>
                <a:effectLst/>
                <a:latin typeface="Menlo" panose="020B0609030804020204" pitchFamily="49" charset="0"/>
              </a:rPr>
            </a:br>
            <a:endParaRPr lang="en-US" sz="4200" dirty="0">
              <a:solidFill>
                <a:schemeClr val="bg1"/>
              </a:solidFill>
            </a:endParaRPr>
          </a:p>
        </p:txBody>
      </p:sp>
      <p:sp>
        <p:nvSpPr>
          <p:cNvPr id="3" name="Content Placeholder 2">
            <a:extLst>
              <a:ext uri="{FF2B5EF4-FFF2-40B4-BE49-F238E27FC236}">
                <a16:creationId xmlns:a16="http://schemas.microsoft.com/office/drawing/2014/main" id="{EFC4DF03-F78A-03FD-4DB0-889D07D72E81}"/>
              </a:ext>
            </a:extLst>
          </p:cNvPr>
          <p:cNvSpPr>
            <a:spLocks noGrp="1"/>
          </p:cNvSpPr>
          <p:nvPr>
            <p:ph idx="1"/>
          </p:nvPr>
        </p:nvSpPr>
        <p:spPr>
          <a:xfrm>
            <a:off x="835152" y="1681544"/>
            <a:ext cx="9433455" cy="4656194"/>
          </a:xfrm>
        </p:spPr>
        <p:txBody>
          <a:bodyPr>
            <a:noAutofit/>
          </a:bodyPr>
          <a:lstStyle/>
          <a:p>
            <a:pPr marL="0" indent="0">
              <a:lnSpc>
                <a:spcPct val="115000"/>
              </a:lnSpc>
              <a:spcAft>
                <a:spcPts val="1000"/>
              </a:spcAft>
              <a:buNone/>
            </a:pPr>
            <a:br>
              <a:rPr lang="en-IN" sz="1400" b="0" dirty="0">
                <a:solidFill>
                  <a:schemeClr val="bg1"/>
                </a:solidFill>
                <a:effectLst/>
                <a:latin typeface="Menlo" panose="020B0609030804020204" pitchFamily="49" charset="0"/>
              </a:rPr>
            </a:br>
            <a:r>
              <a:rPr lang="en-IN" sz="14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1. </a:t>
            </a:r>
            <a:r>
              <a:rPr lang="en-IN" sz="14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Investor</a:t>
            </a:r>
          </a:p>
          <a:p>
            <a:pPr>
              <a:lnSpc>
                <a:spcPct val="115000"/>
              </a:lnSpc>
              <a:spcAft>
                <a:spcPts val="1000"/>
              </a:spcAft>
            </a:pPr>
            <a:r>
              <a:rPr lang="en-IN" sz="14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 Investor Organization – Investor, Investment Manager</a:t>
            </a:r>
          </a:p>
          <a:p>
            <a:pPr marL="0" indent="0">
              <a:lnSpc>
                <a:spcPct val="115000"/>
              </a:lnSpc>
              <a:spcAft>
                <a:spcPts val="1000"/>
              </a:spcAft>
              <a:buNone/>
            </a:pPr>
            <a:r>
              <a:rPr lang="en-IN" sz="14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2. Stock Market</a:t>
            </a:r>
          </a:p>
          <a:p>
            <a:pPr algn="just">
              <a:lnSpc>
                <a:spcPct val="115000"/>
              </a:lnSpc>
              <a:spcAft>
                <a:spcPts val="1000"/>
              </a:spcAft>
            </a:pPr>
            <a:r>
              <a:rPr lang="en-IN" sz="14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Stock Broker Org, Security Board, Broker’s Commission Admin</a:t>
            </a:r>
          </a:p>
          <a:p>
            <a:pPr marL="0" indent="0">
              <a:lnSpc>
                <a:spcPct val="115000"/>
              </a:lnSpc>
              <a:spcAft>
                <a:spcPts val="1000"/>
              </a:spcAft>
              <a:buNone/>
            </a:pPr>
            <a:r>
              <a:rPr lang="en-IN" sz="14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3. Commodity Market</a:t>
            </a:r>
          </a:p>
          <a:p>
            <a:pPr>
              <a:lnSpc>
                <a:spcPct val="115000"/>
              </a:lnSpc>
              <a:spcAft>
                <a:spcPts val="1000"/>
              </a:spcAft>
            </a:pPr>
            <a:r>
              <a:rPr lang="en-IN" sz="14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Commodity Broker, Commodity Trading Commission</a:t>
            </a:r>
          </a:p>
          <a:p>
            <a:endParaRPr lang="en-US" sz="1100" dirty="0">
              <a:solidFill>
                <a:schemeClr val="bg1"/>
              </a:solidFill>
            </a:endParaRPr>
          </a:p>
        </p:txBody>
      </p:sp>
      <p:sp>
        <p:nvSpPr>
          <p:cNvPr id="4" name="TextBox 3">
            <a:extLst>
              <a:ext uri="{FF2B5EF4-FFF2-40B4-BE49-F238E27FC236}">
                <a16:creationId xmlns:a16="http://schemas.microsoft.com/office/drawing/2014/main" id="{103B79CE-1E2E-9E07-0515-22D14A063FE7}"/>
              </a:ext>
            </a:extLst>
          </p:cNvPr>
          <p:cNvSpPr txBox="1"/>
          <p:nvPr/>
        </p:nvSpPr>
        <p:spPr>
          <a:xfrm>
            <a:off x="5786335" y="2004446"/>
            <a:ext cx="4083484" cy="523220"/>
          </a:xfrm>
          <a:prstGeom prst="rect">
            <a:avLst/>
          </a:prstGeom>
          <a:noFill/>
        </p:spPr>
        <p:txBody>
          <a:bodyPr wrap="square" rtlCol="0">
            <a:spAutoFit/>
          </a:bodyPr>
          <a:lstStyle/>
          <a:p>
            <a:br>
              <a:rPr lang="en-IN" sz="1400" b="0" dirty="0">
                <a:solidFill>
                  <a:schemeClr val="bg1"/>
                </a:solidFill>
                <a:effectLst/>
                <a:latin typeface="Menlo" panose="020B0609030804020204" pitchFamily="49" charset="0"/>
              </a:rPr>
            </a:br>
            <a:endParaRPr lang="en-IN" sz="1400" b="0" dirty="0">
              <a:solidFill>
                <a:schemeClr val="bg1"/>
              </a:solidFill>
              <a:effectLst/>
              <a:latin typeface="Menlo" panose="020B0609030804020204" pitchFamily="49" charset="0"/>
            </a:endParaRPr>
          </a:p>
        </p:txBody>
      </p:sp>
      <p:sp>
        <p:nvSpPr>
          <p:cNvPr id="8" name="TextBox 7">
            <a:extLst>
              <a:ext uri="{FF2B5EF4-FFF2-40B4-BE49-F238E27FC236}">
                <a16:creationId xmlns:a16="http://schemas.microsoft.com/office/drawing/2014/main" id="{E6D747C8-F939-63A9-38E5-CA5917BC9117}"/>
              </a:ext>
            </a:extLst>
          </p:cNvPr>
          <p:cNvSpPr txBox="1"/>
          <p:nvPr/>
        </p:nvSpPr>
        <p:spPr>
          <a:xfrm>
            <a:off x="6959504" y="2045121"/>
            <a:ext cx="3519310" cy="1873333"/>
          </a:xfrm>
          <a:prstGeom prst="rect">
            <a:avLst/>
          </a:prstGeom>
          <a:noFill/>
        </p:spPr>
        <p:txBody>
          <a:bodyPr wrap="square" rtlCol="0">
            <a:spAutoFit/>
          </a:bodyPr>
          <a:lstStyle/>
          <a:p>
            <a:pPr marL="0" indent="0">
              <a:lnSpc>
                <a:spcPct val="115000"/>
              </a:lnSpc>
              <a:spcAft>
                <a:spcPts val="1000"/>
              </a:spcAft>
              <a:buNone/>
            </a:pPr>
            <a:r>
              <a:rPr lang="en-IN" sz="14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4. Company</a:t>
            </a:r>
          </a:p>
          <a:p>
            <a:pPr>
              <a:lnSpc>
                <a:spcPct val="115000"/>
              </a:lnSpc>
              <a:spcAft>
                <a:spcPts val="1000"/>
              </a:spcAft>
            </a:pPr>
            <a:r>
              <a:rPr lang="en-IN" sz="14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Company Manager, Compliance Board</a:t>
            </a:r>
          </a:p>
          <a:p>
            <a:pPr marL="0" indent="0">
              <a:lnSpc>
                <a:spcPct val="115000"/>
              </a:lnSpc>
              <a:spcAft>
                <a:spcPts val="1000"/>
              </a:spcAft>
              <a:buNone/>
            </a:pPr>
            <a:r>
              <a:rPr lang="en-IN" sz="14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5. Market Analyst</a:t>
            </a:r>
          </a:p>
          <a:p>
            <a:pPr>
              <a:lnSpc>
                <a:spcPct val="115000"/>
              </a:lnSpc>
              <a:spcAft>
                <a:spcPts val="1000"/>
              </a:spcAft>
            </a:pPr>
            <a:r>
              <a:rPr lang="en-IN" sz="14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Market Analyst</a:t>
            </a:r>
          </a:p>
          <a:p>
            <a:endParaRPr lang="en-US" dirty="0"/>
          </a:p>
        </p:txBody>
      </p:sp>
    </p:spTree>
    <p:extLst>
      <p:ext uri="{BB962C8B-B14F-4D97-AF65-F5344CB8AC3E}">
        <p14:creationId xmlns:p14="http://schemas.microsoft.com/office/powerpoint/2010/main" val="381530082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15BB6-AABB-7384-851B-0FDF7457B27F}"/>
              </a:ext>
            </a:extLst>
          </p:cNvPr>
          <p:cNvSpPr>
            <a:spLocks noGrp="1"/>
          </p:cNvSpPr>
          <p:nvPr>
            <p:ph type="title"/>
          </p:nvPr>
        </p:nvSpPr>
        <p:spPr/>
        <p:txBody>
          <a:bodyPr/>
          <a:lstStyle/>
          <a:p>
            <a:r>
              <a:rPr lang="en-US"/>
              <a:t>                                  Roles</a:t>
            </a:r>
          </a:p>
        </p:txBody>
      </p:sp>
      <p:graphicFrame>
        <p:nvGraphicFramePr>
          <p:cNvPr id="5" name="Content Placeholder 2">
            <a:extLst>
              <a:ext uri="{FF2B5EF4-FFF2-40B4-BE49-F238E27FC236}">
                <a16:creationId xmlns:a16="http://schemas.microsoft.com/office/drawing/2014/main" id="{7736FE40-9418-6EC9-5EB5-B621F322617A}"/>
              </a:ext>
            </a:extLst>
          </p:cNvPr>
          <p:cNvGraphicFramePr>
            <a:graphicFrameLocks noGrp="1"/>
          </p:cNvGraphicFramePr>
          <p:nvPr>
            <p:ph idx="1"/>
            <p:extLst>
              <p:ext uri="{D42A27DB-BD31-4B8C-83A1-F6EECF244321}">
                <p14:modId xmlns:p14="http://schemas.microsoft.com/office/powerpoint/2010/main" val="26841571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948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52873-7678-DA0D-6015-8BB455A63797}"/>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User Interface &amp; Design</a:t>
            </a:r>
          </a:p>
        </p:txBody>
      </p:sp>
      <p:pic>
        <p:nvPicPr>
          <p:cNvPr id="5" name="Content Placeholder 4">
            <a:extLst>
              <a:ext uri="{FF2B5EF4-FFF2-40B4-BE49-F238E27FC236}">
                <a16:creationId xmlns:a16="http://schemas.microsoft.com/office/drawing/2014/main" id="{2E88B771-932B-535D-22E7-C8B97863EFBD}"/>
              </a:ext>
            </a:extLst>
          </p:cNvPr>
          <p:cNvPicPr>
            <a:picLocks noGrp="1" noChangeAspect="1"/>
          </p:cNvPicPr>
          <p:nvPr>
            <p:ph idx="1"/>
          </p:nvPr>
        </p:nvPicPr>
        <p:blipFill>
          <a:blip r:embed="rId2"/>
          <a:stretch>
            <a:fillRect/>
          </a:stretch>
        </p:blipFill>
        <p:spPr>
          <a:xfrm>
            <a:off x="4207933" y="1271149"/>
            <a:ext cx="7347537" cy="4316678"/>
          </a:xfrm>
          <a:prstGeom prst="rect">
            <a:avLst/>
          </a:prstGeom>
        </p:spPr>
      </p:pic>
    </p:spTree>
    <p:extLst>
      <p:ext uri="{BB962C8B-B14F-4D97-AF65-F5344CB8AC3E}">
        <p14:creationId xmlns:p14="http://schemas.microsoft.com/office/powerpoint/2010/main" val="34915477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1384</TotalTime>
  <Words>491</Words>
  <Application>Microsoft Macintosh PowerPoint</Application>
  <PresentationFormat>Widescreen</PresentationFormat>
  <Paragraphs>45</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Cambria</vt:lpstr>
      <vt:lpstr>Menlo</vt:lpstr>
      <vt:lpstr>Roboto Thin</vt:lpstr>
      <vt:lpstr>Office Theme</vt:lpstr>
      <vt:lpstr>Equity Entity</vt:lpstr>
      <vt:lpstr>Introduction </vt:lpstr>
      <vt:lpstr>Problem statement</vt:lpstr>
      <vt:lpstr>Solution Offered</vt:lpstr>
      <vt:lpstr>Sequence Diagram</vt:lpstr>
      <vt:lpstr>Class Diagram</vt:lpstr>
      <vt:lpstr>Enterprises &amp; Organizations </vt:lpstr>
      <vt:lpstr>                                  Roles</vt:lpstr>
      <vt:lpstr>User Interface &amp; Design</vt:lpstr>
      <vt:lpstr>PowerPoint Presentation</vt:lpstr>
      <vt:lpstr>PowerPoint Presentation</vt:lpstr>
      <vt:lpstr>PowerPoint Presentation</vt:lpstr>
      <vt:lpstr>PowerPoint Presentation</vt:lpstr>
      <vt:lpstr>PowerPoint Presentation</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Equity Entity</dc:title>
  <dc:creator>GALI REDDY</dc:creator>
  <cp:lastModifiedBy>GALI REDDY</cp:lastModifiedBy>
  <cp:revision>15</cp:revision>
  <dcterms:created xsi:type="dcterms:W3CDTF">2023-12-10T07:30:10Z</dcterms:created>
  <dcterms:modified xsi:type="dcterms:W3CDTF">2023-12-14T18:07:28Z</dcterms:modified>
</cp:coreProperties>
</file>